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7"/>
  </p:notesMasterIdLst>
  <p:sldIdLst>
    <p:sldId id="256" r:id="rId2"/>
    <p:sldId id="262" r:id="rId3"/>
    <p:sldId id="285" r:id="rId4"/>
    <p:sldId id="286" r:id="rId5"/>
    <p:sldId id="287" r:id="rId6"/>
    <p:sldId id="288" r:id="rId7"/>
    <p:sldId id="271" r:id="rId8"/>
    <p:sldId id="270" r:id="rId9"/>
    <p:sldId id="284" r:id="rId10"/>
    <p:sldId id="268" r:id="rId11"/>
    <p:sldId id="265" r:id="rId12"/>
    <p:sldId id="264" r:id="rId13"/>
    <p:sldId id="289" r:id="rId14"/>
    <p:sldId id="290" r:id="rId15"/>
    <p:sldId id="291" r:id="rId16"/>
    <p:sldId id="260" r:id="rId17"/>
    <p:sldId id="292" r:id="rId18"/>
    <p:sldId id="282" r:id="rId19"/>
    <p:sldId id="294" r:id="rId20"/>
    <p:sldId id="280" r:id="rId21"/>
    <p:sldId id="295" r:id="rId22"/>
    <p:sldId id="277" r:id="rId23"/>
    <p:sldId id="274" r:id="rId24"/>
    <p:sldId id="261" r:id="rId25"/>
    <p:sldId id="263"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hawman" initials="ph"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90602" autoAdjust="0"/>
  </p:normalViewPr>
  <p:slideViewPr>
    <p:cSldViewPr snapToGrid="0">
      <p:cViewPr varScale="1">
        <p:scale>
          <a:sx n="92" d="100"/>
          <a:sy n="92" d="100"/>
        </p:scale>
        <p:origin x="1162" y="82"/>
      </p:cViewPr>
      <p:guideLst>
        <p:guide orient="horz" pos="2160"/>
        <p:guide pos="2880"/>
      </p:guideLst>
    </p:cSldViewPr>
  </p:slideViewPr>
  <p:notesTextViewPr>
    <p:cViewPr>
      <p:scale>
        <a:sx n="1" d="1"/>
        <a:sy n="1" d="1"/>
      </p:scale>
      <p:origin x="0" y="0"/>
    </p:cViewPr>
  </p:notesTextViewPr>
  <p:sorterViewPr>
    <p:cViewPr>
      <p:scale>
        <a:sx n="100" d="100"/>
        <a:sy n="100" d="100"/>
      </p:scale>
      <p:origin x="0" y="994"/>
    </p:cViewPr>
  </p:sorter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304E6B-1651-4013-9B81-3AFA6175A396}" type="datetimeFigureOut">
              <a:rPr lang="en-US" smtClean="0"/>
              <a:t>4/15/2015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9CB897-C2B3-434A-A882-0ECD75790A27}" type="slidenum">
              <a:rPr lang="en-US" smtClean="0"/>
              <a:t>‹#›</a:t>
            </a:fld>
            <a:endParaRPr lang="en-US"/>
          </a:p>
        </p:txBody>
      </p:sp>
    </p:spTree>
    <p:extLst>
      <p:ext uri="{BB962C8B-B14F-4D97-AF65-F5344CB8AC3E}">
        <p14:creationId xmlns:p14="http://schemas.microsoft.com/office/powerpoint/2010/main" val="2424119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1</a:t>
            </a:fld>
            <a:endParaRPr lang="en-US"/>
          </a:p>
        </p:txBody>
      </p:sp>
    </p:spTree>
    <p:extLst>
      <p:ext uri="{BB962C8B-B14F-4D97-AF65-F5344CB8AC3E}">
        <p14:creationId xmlns:p14="http://schemas.microsoft.com/office/powerpoint/2010/main" val="2422535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partnered</a:t>
            </a:r>
            <a:r>
              <a:rPr lang="en-US" baseline="0" dirty="0" smtClean="0"/>
              <a:t> with Georgian Bay Forever, Great Lakes and St. Lawrence Cities </a:t>
            </a:r>
            <a:r>
              <a:rPr lang="en-US" baseline="0" dirty="0" err="1" smtClean="0"/>
              <a:t>Initative</a:t>
            </a:r>
            <a:r>
              <a:rPr lang="en-US" baseline="0" dirty="0" smtClean="0"/>
              <a:t> and the Ontario Ministry of Natural Resources in order to accomplish our project objectives </a:t>
            </a: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10</a:t>
            </a:fld>
            <a:endParaRPr lang="en-US"/>
          </a:p>
        </p:txBody>
      </p:sp>
    </p:spTree>
    <p:extLst>
      <p:ext uri="{BB962C8B-B14F-4D97-AF65-F5344CB8AC3E}">
        <p14:creationId xmlns:p14="http://schemas.microsoft.com/office/powerpoint/2010/main" val="3857468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objectives were to create land cover classification maps for Georgian Bay and the southern portion of Lake Ontario, produce wetland extent change maps, and generate time series of wetland extent.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11</a:t>
            </a:fld>
            <a:endParaRPr lang="en-US"/>
          </a:p>
        </p:txBody>
      </p:sp>
    </p:spTree>
    <p:extLst>
      <p:ext uri="{BB962C8B-B14F-4D97-AF65-F5344CB8AC3E}">
        <p14:creationId xmlns:p14="http://schemas.microsoft.com/office/powerpoint/2010/main" val="1981098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study area included two geographical regions within the Great Lakes Basin: 1) Georgian Bay in Lake Huron for the years 1987 and 2013, representing the periods of highest and lowest water levels, and 2) the southern portion of Lake Ontario for 2007 and 2014, following the most recent classification of the NOAA Coastal Change Analysis Program.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12</a:t>
            </a:fld>
            <a:endParaRPr lang="en-US"/>
          </a:p>
        </p:txBody>
      </p:sp>
    </p:spTree>
    <p:extLst>
      <p:ext uri="{BB962C8B-B14F-4D97-AF65-F5344CB8AC3E}">
        <p14:creationId xmlns:p14="http://schemas.microsoft.com/office/powerpoint/2010/main" val="3940807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Landsat</a:t>
            </a:r>
            <a:r>
              <a:rPr lang="en-US" baseline="0" dirty="0" smtClean="0"/>
              <a:t> 5 Thematic Mapper (TM) and Landsat 8 Operational Land Information (OLI) imagery collected for classification. Digital Elevation Model (DEM) collected from TERRA ASTER. Georgian Bay water levels from </a:t>
            </a:r>
            <a:r>
              <a:rPr lang="en-US" i="1" baseline="0" dirty="0" smtClean="0"/>
              <a:t>in situ </a:t>
            </a:r>
            <a:r>
              <a:rPr lang="en-US" baseline="0" dirty="0" smtClean="0"/>
              <a:t>gauge measurements given to us by our project partners. Rochester in situ gauge data were downloaded from NOAA Tides and Currents, and Jason-1 and Jason-2 radar altimeters . </a:t>
            </a:r>
          </a:p>
        </p:txBody>
      </p:sp>
      <p:sp>
        <p:nvSpPr>
          <p:cNvPr id="4" name="Slide Number Placeholder 3"/>
          <p:cNvSpPr>
            <a:spLocks noGrp="1"/>
          </p:cNvSpPr>
          <p:nvPr>
            <p:ph type="sldNum" sz="quarter" idx="10"/>
          </p:nvPr>
        </p:nvSpPr>
        <p:spPr/>
        <p:txBody>
          <a:bodyPr/>
          <a:lstStyle/>
          <a:p>
            <a:fld id="{AA9CB897-C2B3-434A-A882-0ECD75790A27}" type="slidenum">
              <a:rPr lang="en-US" smtClean="0"/>
              <a:t>13</a:t>
            </a:fld>
            <a:endParaRPr lang="en-US"/>
          </a:p>
        </p:txBody>
      </p:sp>
    </p:spTree>
    <p:extLst>
      <p:ext uri="{BB962C8B-B14F-4D97-AF65-F5344CB8AC3E}">
        <p14:creationId xmlns:p14="http://schemas.microsoft.com/office/powerpoint/2010/main" val="185481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Landsat tiles were corrected for the top of atmosphere reflectance</a:t>
            </a:r>
            <a:r>
              <a:rPr lang="en-US" baseline="0" dirty="0" smtClean="0"/>
              <a:t>.  Two Landsat scenes for the Georgian Bay were mosaicked together to create one image.  The study area was defined by a 10 km buffer from the shoreline.</a:t>
            </a: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14</a:t>
            </a:fld>
            <a:endParaRPr lang="en-US"/>
          </a:p>
        </p:txBody>
      </p:sp>
    </p:spTree>
    <p:extLst>
      <p:ext uri="{BB962C8B-B14F-4D97-AF65-F5344CB8AC3E}">
        <p14:creationId xmlns:p14="http://schemas.microsoft.com/office/powerpoint/2010/main" val="817759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Training</a:t>
            </a:r>
            <a:r>
              <a:rPr lang="en-US" baseline="0" dirty="0" smtClean="0"/>
              <a:t> sites, or ideal pixels, were chosen for each land cover class.  The GB classes were identified by the Southern Ontario Land Resource Information System, while the Southeastern Portion of Lake Ontario classes were chosen in accordance to the NOAA CCAP for easy comparison.  These sites were identified using true and false color Landsat band composites.  Training sites, the </a:t>
            </a:r>
            <a:r>
              <a:rPr lang="en-US" baseline="0" dirty="0" err="1" smtClean="0"/>
              <a:t>landsat</a:t>
            </a:r>
            <a:r>
              <a:rPr lang="en-US" baseline="0" dirty="0" smtClean="0"/>
              <a:t> bands, including the thermal band, the DEM and the slope were input into the Random Forest Land Cover Classification Script, run in R.  The script output was a classified map. Unable to perform an accuracy assessment due to lack of ground truth data however we compared our results to existing land cover classification maps SOLRIS and NOAA C-CCAP.</a:t>
            </a: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15</a:t>
            </a:fld>
            <a:endParaRPr lang="en-US"/>
          </a:p>
        </p:txBody>
      </p:sp>
    </p:spTree>
    <p:extLst>
      <p:ext uri="{BB962C8B-B14F-4D97-AF65-F5344CB8AC3E}">
        <p14:creationId xmlns:p14="http://schemas.microsoft.com/office/powerpoint/2010/main" val="2278046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classified maps for the </a:t>
            </a:r>
            <a:r>
              <a:rPr lang="en-US" dirty="0" err="1" smtClean="0"/>
              <a:t>georgian</a:t>
            </a:r>
            <a:r>
              <a:rPr lang="en-US" dirty="0" smtClean="0"/>
              <a:t> bay for the years 1987 and 2013.  The red</a:t>
            </a:r>
            <a:r>
              <a:rPr lang="en-US" baseline="0" dirty="0" smtClean="0"/>
              <a:t> color represents wetlands</a:t>
            </a: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16</a:t>
            </a:fld>
            <a:endParaRPr lang="en-US"/>
          </a:p>
        </p:txBody>
      </p:sp>
    </p:spTree>
    <p:extLst>
      <p:ext uri="{BB962C8B-B14F-4D97-AF65-F5344CB8AC3E}">
        <p14:creationId xmlns:p14="http://schemas.microsoft.com/office/powerpoint/2010/main" val="1163413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classified maps</a:t>
            </a:r>
            <a:r>
              <a:rPr lang="en-US" baseline="0" dirty="0" smtClean="0"/>
              <a:t> were reclassified into two categories, either wetland or non-wetland. Green represents wetland classes.</a:t>
            </a: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17</a:t>
            </a:fld>
            <a:endParaRPr lang="en-US"/>
          </a:p>
        </p:txBody>
      </p:sp>
    </p:spTree>
    <p:extLst>
      <p:ext uri="{BB962C8B-B14F-4D97-AF65-F5344CB8AC3E}">
        <p14:creationId xmlns:p14="http://schemas.microsoft.com/office/powerpoint/2010/main" val="1514045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wetlands/non-wetlands</a:t>
            </a:r>
            <a:r>
              <a:rPr lang="en-US" baseline="0" dirty="0" smtClean="0"/>
              <a:t> maps were then combined to show wetlands extent changes over time.  The yellow color are areas of no change, the blue areas are increases in wetland extent, and the red color are areas of wetlands loss.  This map shows a decrease in wetlands in the southern portion while the northern portion has increases in wetlands extent</a:t>
            </a: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18</a:t>
            </a:fld>
            <a:endParaRPr lang="en-US"/>
          </a:p>
        </p:txBody>
      </p:sp>
    </p:spTree>
    <p:extLst>
      <p:ext uri="{BB962C8B-B14F-4D97-AF65-F5344CB8AC3E}">
        <p14:creationId xmlns:p14="http://schemas.microsoft.com/office/powerpoint/2010/main" val="673217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 the Ontario Ministry of Natural Resources and Forestry’s database</a:t>
            </a:r>
            <a:r>
              <a:rPr lang="en-US" baseline="0" dirty="0" smtClean="0"/>
              <a:t> called the Southern Ontario Land Resource Information System as a comparison of classifications</a:t>
            </a:r>
          </a:p>
          <a:p>
            <a:r>
              <a:rPr lang="en-US" baseline="0" dirty="0" smtClean="0"/>
              <a:t>-200 stratified random points were generated, 100 each for the wetland and non-wetland classes</a:t>
            </a:r>
          </a:p>
          <a:p>
            <a:r>
              <a:rPr lang="en-US" baseline="0" dirty="0" smtClean="0"/>
              <a:t>-Overall 64% similarity between classes</a:t>
            </a:r>
          </a:p>
          <a:p>
            <a:r>
              <a:rPr lang="en-US" baseline="0" dirty="0" smtClean="0"/>
              <a:t>-Biases or impacts on comparison include using a reference map that is actually a compilation of observations over several years and that was not time-coincident with our study date, and </a:t>
            </a:r>
            <a:r>
              <a:rPr lang="en-US" baseline="0" smtClean="0"/>
              <a:t>SOLRIS has </a:t>
            </a:r>
            <a:r>
              <a:rPr lang="en-US" baseline="0" dirty="0" smtClean="0"/>
              <a:t>much lower resolution.</a:t>
            </a:r>
          </a:p>
          <a:p>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19</a:t>
            </a:fld>
            <a:endParaRPr lang="en-US"/>
          </a:p>
        </p:txBody>
      </p:sp>
    </p:spTree>
    <p:extLst>
      <p:ext uri="{BB962C8B-B14F-4D97-AF65-F5344CB8AC3E}">
        <p14:creationId xmlns:p14="http://schemas.microsoft.com/office/powerpoint/2010/main" val="817900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Wetlands</a:t>
            </a:r>
            <a:r>
              <a:rPr lang="en-US" baseline="0" dirty="0" smtClean="0"/>
              <a:t> are located at the interface of aquatic and terrestrial ecosystems.  Globally, w</a:t>
            </a:r>
            <a:r>
              <a:rPr lang="en-US" dirty="0" smtClean="0"/>
              <a:t>etland extent has decreased up to 90% due to human activities including dredging, ditching,</a:t>
            </a:r>
            <a:r>
              <a:rPr lang="en-US" baseline="0" dirty="0" smtClean="0"/>
              <a:t> and filling.  There are many ecological and economic benefits of wetlands including filtering water, serving as ground water recharge points, supporting diverse biota and tourism.  Wetlands also serve as natural carbon sinks.  </a:t>
            </a:r>
            <a:endParaRPr lang="en-US" dirty="0" smtClean="0"/>
          </a:p>
          <a:p>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2</a:t>
            </a:fld>
            <a:endParaRPr lang="en-US"/>
          </a:p>
        </p:txBody>
      </p:sp>
    </p:spTree>
    <p:extLst>
      <p:ext uri="{BB962C8B-B14F-4D97-AF65-F5344CB8AC3E}">
        <p14:creationId xmlns:p14="http://schemas.microsoft.com/office/powerpoint/2010/main" val="1851589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same methodology was used for the Southern portion of Lake Ontario.  The pink, purple and red colors are wetlands</a:t>
            </a: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20</a:t>
            </a:fld>
            <a:endParaRPr lang="en-US"/>
          </a:p>
        </p:txBody>
      </p:sp>
    </p:spTree>
    <p:extLst>
      <p:ext uri="{BB962C8B-B14F-4D97-AF65-F5344CB8AC3E}">
        <p14:creationId xmlns:p14="http://schemas.microsoft.com/office/powerpoint/2010/main" val="1864196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accuracy 62% and kappa</a:t>
            </a:r>
            <a:r>
              <a:rPr lang="en-US" baseline="0" dirty="0" smtClean="0"/>
              <a:t> hat statistic of 0.22</a:t>
            </a:r>
          </a:p>
          <a:p>
            <a:r>
              <a:rPr lang="en-US" baseline="0" dirty="0" smtClean="0"/>
              <a:t>-similar biases with Georgian Bay assessments</a:t>
            </a: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21</a:t>
            </a:fld>
            <a:endParaRPr lang="en-US"/>
          </a:p>
        </p:txBody>
      </p:sp>
    </p:spTree>
    <p:extLst>
      <p:ext uri="{BB962C8B-B14F-4D97-AF65-F5344CB8AC3E}">
        <p14:creationId xmlns:p14="http://schemas.microsoft.com/office/powerpoint/2010/main" val="1839332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22</a:t>
            </a:fld>
            <a:endParaRPr lang="en-US"/>
          </a:p>
        </p:txBody>
      </p:sp>
    </p:spTree>
    <p:extLst>
      <p:ext uri="{BB962C8B-B14F-4D97-AF65-F5344CB8AC3E}">
        <p14:creationId xmlns:p14="http://schemas.microsoft.com/office/powerpoint/2010/main" val="1433760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23</a:t>
            </a:fld>
            <a:endParaRPr lang="en-US"/>
          </a:p>
        </p:txBody>
      </p:sp>
    </p:spTree>
    <p:extLst>
      <p:ext uri="{BB962C8B-B14F-4D97-AF65-F5344CB8AC3E}">
        <p14:creationId xmlns:p14="http://schemas.microsoft.com/office/powerpoint/2010/main" val="642970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Wetlands</a:t>
            </a:r>
            <a:r>
              <a:rPr lang="en-US" baseline="0" dirty="0" smtClean="0"/>
              <a:t> are located at the interface of aquatic and terrestrial ecosystems.  Globally, w</a:t>
            </a:r>
            <a:r>
              <a:rPr lang="en-US" dirty="0" smtClean="0"/>
              <a:t>etland extent has decreased up to 90% due to human activities including dredging, ditching,</a:t>
            </a:r>
            <a:r>
              <a:rPr lang="en-US" baseline="0" dirty="0" smtClean="0"/>
              <a:t> and filling.  There are many ecological and economic benefits of wetlands including filtering water, serving as ground water recharge points, supporting diverse biota and tourism.  Wetlands also serve as natural carbon sinks.  </a:t>
            </a:r>
            <a:endParaRPr lang="en-US" dirty="0" smtClean="0"/>
          </a:p>
          <a:p>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3</a:t>
            </a:fld>
            <a:endParaRPr lang="en-US"/>
          </a:p>
        </p:txBody>
      </p:sp>
    </p:spTree>
    <p:extLst>
      <p:ext uri="{BB962C8B-B14F-4D97-AF65-F5344CB8AC3E}">
        <p14:creationId xmlns:p14="http://schemas.microsoft.com/office/powerpoint/2010/main" val="2916589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Wetlands</a:t>
            </a:r>
            <a:r>
              <a:rPr lang="en-US" baseline="0" dirty="0" smtClean="0"/>
              <a:t> are located at the interface of aquatic and terrestrial ecosystems.  Globally, w</a:t>
            </a:r>
            <a:r>
              <a:rPr lang="en-US" dirty="0" smtClean="0"/>
              <a:t>etland extent has decreased up to 90% due to human activities including dredging, ditching,</a:t>
            </a:r>
            <a:r>
              <a:rPr lang="en-US" baseline="0" dirty="0" smtClean="0"/>
              <a:t> and filling.  There are many ecological and economic benefits of wetlands including filtering water, serving as ground water recharge points, supporting diverse biota and tourism.  Wetlands also serve as natural carbon sinks.  </a:t>
            </a:r>
            <a:endParaRPr lang="en-US" dirty="0" smtClean="0"/>
          </a:p>
          <a:p>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4</a:t>
            </a:fld>
            <a:endParaRPr lang="en-US"/>
          </a:p>
        </p:txBody>
      </p:sp>
    </p:spTree>
    <p:extLst>
      <p:ext uri="{BB962C8B-B14F-4D97-AF65-F5344CB8AC3E}">
        <p14:creationId xmlns:p14="http://schemas.microsoft.com/office/powerpoint/2010/main" val="42437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Wetlands</a:t>
            </a:r>
            <a:r>
              <a:rPr lang="en-US" baseline="0" dirty="0" smtClean="0"/>
              <a:t> are located at the interface of aquatic and terrestrial ecosystems.  Globally, w</a:t>
            </a:r>
            <a:r>
              <a:rPr lang="en-US" dirty="0" smtClean="0"/>
              <a:t>etland extent has decreased up to 90% due to human activities including dredging, ditching,</a:t>
            </a:r>
            <a:r>
              <a:rPr lang="en-US" baseline="0" dirty="0" smtClean="0"/>
              <a:t> and filling.  There are many ecological and economic benefits of wetlands including filtering water, serving as ground water recharge points, supporting diverse biota and tourism.  Wetlands also serve as natural carbon sinks.  </a:t>
            </a:r>
            <a:endParaRPr lang="en-US" dirty="0" smtClean="0"/>
          </a:p>
          <a:p>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5</a:t>
            </a:fld>
            <a:endParaRPr lang="en-US"/>
          </a:p>
        </p:txBody>
      </p:sp>
    </p:spTree>
    <p:extLst>
      <p:ext uri="{BB962C8B-B14F-4D97-AF65-F5344CB8AC3E}">
        <p14:creationId xmlns:p14="http://schemas.microsoft.com/office/powerpoint/2010/main" val="1381754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Wetlands</a:t>
            </a:r>
            <a:r>
              <a:rPr lang="en-US" baseline="0" dirty="0" smtClean="0"/>
              <a:t> are located at the interface of aquatic and terrestrial ecosystems.  Globally, w</a:t>
            </a:r>
            <a:r>
              <a:rPr lang="en-US" dirty="0" smtClean="0"/>
              <a:t>etland extent has decreased up to 90% due to human activities including dredging, ditching,</a:t>
            </a:r>
            <a:r>
              <a:rPr lang="en-US" baseline="0" dirty="0" smtClean="0"/>
              <a:t> and filling.  There are many ecological and economic benefits of wetlands including filtering water, serving as ground water recharge points, supporting diverse biota and tourism.  Wetlands also serve as natural carbon sinks.  </a:t>
            </a:r>
            <a:endParaRPr lang="en-US" dirty="0" smtClean="0"/>
          </a:p>
          <a:p>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6</a:t>
            </a:fld>
            <a:endParaRPr lang="en-US"/>
          </a:p>
        </p:txBody>
      </p:sp>
    </p:spTree>
    <p:extLst>
      <p:ext uri="{BB962C8B-B14F-4D97-AF65-F5344CB8AC3E}">
        <p14:creationId xmlns:p14="http://schemas.microsoft.com/office/powerpoint/2010/main" val="1806899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great lakes region is the</a:t>
            </a:r>
            <a:r>
              <a:rPr lang="en-US" baseline="0" dirty="0" smtClean="0"/>
              <a:t> largest freshwater resource in the world and has over 1700 square kilometers of wetlands.  However climate change could be having an effect on the health and extent of wetlands</a:t>
            </a: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7</a:t>
            </a:fld>
            <a:endParaRPr lang="en-US"/>
          </a:p>
        </p:txBody>
      </p:sp>
    </p:spTree>
    <p:extLst>
      <p:ext uri="{BB962C8B-B14F-4D97-AF65-F5344CB8AC3E}">
        <p14:creationId xmlns:p14="http://schemas.microsoft.com/office/powerpoint/2010/main" val="279264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Water level fluctuations in the Great Lakes are dictated by climate variability. Lake levels for Lake Huron typically show oscillations that the wetlands have adapted to. However, lake levels have been below the long term average since 1987. It is unknown how these changes will affect wetlands.  Here, we show Jason satellite data and in situ water gauge measurements. Landsat images were then selected for Georgian Bay based on historic high and historic low water levels.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8</a:t>
            </a:fld>
            <a:endParaRPr lang="en-US"/>
          </a:p>
        </p:txBody>
      </p:sp>
    </p:spTree>
    <p:extLst>
      <p:ext uri="{BB962C8B-B14F-4D97-AF65-F5344CB8AC3E}">
        <p14:creationId xmlns:p14="http://schemas.microsoft.com/office/powerpoint/2010/main" val="1680500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decreasing lake levels, along with anthropogenic influences such as urban development, might be leading to wetland loss affecting the environmental health of the region as well as ecotourism.  Furthermore, climate change models predict continuing water level decreases. Also, a changing climate will likely modify the hydrologic cycle of the Great Lakes. Therefore, understanding how wetland extent has changed over time with respect to changing water levels will help policy makers design and implement wetland protection strategies.</a:t>
            </a: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9</a:t>
            </a:fld>
            <a:endParaRPr lang="en-US"/>
          </a:p>
        </p:txBody>
      </p:sp>
    </p:spTree>
    <p:extLst>
      <p:ext uri="{BB962C8B-B14F-4D97-AF65-F5344CB8AC3E}">
        <p14:creationId xmlns:p14="http://schemas.microsoft.com/office/powerpoint/2010/main" val="2111595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hasCustomPrompt="1"/>
          </p:nvPr>
        </p:nvSpPr>
        <p:spPr>
          <a:xfrm>
            <a:off x="1143000" y="3602038"/>
            <a:ext cx="6858000" cy="744879"/>
          </a:xfrm>
        </p:spPr>
        <p:txBody>
          <a:bodyPr>
            <a:normAutofit/>
          </a:bodyPr>
          <a:lstStyle>
            <a:lvl1pPr marL="0" indent="0" algn="ctr">
              <a:buNone/>
              <a:defRPr sz="2000" b="1" i="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More Specific Project Subtitle Here</a:t>
            </a:r>
            <a:endParaRPr lang="en-US" dirty="0"/>
          </a:p>
        </p:txBody>
      </p:sp>
      <p:sp>
        <p:nvSpPr>
          <p:cNvPr id="2" name="Main title"/>
          <p:cNvSpPr>
            <a:spLocks noGrp="1"/>
          </p:cNvSpPr>
          <p:nvPr>
            <p:ph type="ctrTitle" hasCustomPrompt="1"/>
          </p:nvPr>
        </p:nvSpPr>
        <p:spPr>
          <a:xfrm>
            <a:off x="685800" y="1122363"/>
            <a:ext cx="7772400" cy="2387600"/>
          </a:xfrm>
        </p:spPr>
        <p:txBody>
          <a:bodyPr anchor="b"/>
          <a:lstStyle>
            <a:lvl1pPr algn="ctr">
              <a:defRPr sz="6000" b="1" cap="small" baseline="0">
                <a:solidFill>
                  <a:schemeClr val="tx1"/>
                </a:solidFill>
              </a:defRPr>
            </a:lvl1pPr>
          </a:lstStyle>
          <a:p>
            <a:r>
              <a:rPr lang="en-US" dirty="0" smtClean="0"/>
              <a:t>Main App Area Title Goes Here</a:t>
            </a:r>
            <a:endParaRPr lang="en-US" dirty="0"/>
          </a:p>
        </p:txBody>
      </p:sp>
      <p:sp>
        <p:nvSpPr>
          <p:cNvPr id="7" name="top NASA background"/>
          <p:cNvSpPr/>
          <p:nvPr userDrawn="1"/>
        </p:nvSpPr>
        <p:spPr>
          <a:xfrm>
            <a:off x="0" y="0"/>
            <a:ext cx="9144000" cy="9785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Nat Aero &amp; Space Admin"/>
          <p:cNvSpPr txBox="1">
            <a:spLocks noChangeArrowheads="1"/>
          </p:cNvSpPr>
          <p:nvPr userDrawn="1"/>
        </p:nvSpPr>
        <p:spPr bwMode="auto">
          <a:xfrm>
            <a:off x="153544" y="260030"/>
            <a:ext cx="2332625" cy="3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87" tIns="45693" rIns="91387" bIns="4569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018229" eaLnBrk="1" fontAlgn="base" hangingPunct="1">
              <a:spcBef>
                <a:spcPct val="0"/>
              </a:spcBef>
              <a:spcAft>
                <a:spcPct val="0"/>
              </a:spcAft>
            </a:pPr>
            <a:endParaRPr lang="en-US" sz="800" b="1" dirty="0">
              <a:solidFill>
                <a:schemeClr val="bg1"/>
              </a:solidFill>
              <a:latin typeface="Helvetica Neue LT Std 65 Medium"/>
            </a:endParaRPr>
          </a:p>
          <a:p>
            <a:pPr algn="ctr" defTabSz="1018229" eaLnBrk="1" fontAlgn="base" hangingPunct="1">
              <a:spcBef>
                <a:spcPct val="0"/>
              </a:spcBef>
              <a:spcAft>
                <a:spcPct val="0"/>
              </a:spcAft>
            </a:pPr>
            <a:r>
              <a:rPr lang="en-US" sz="800" dirty="0">
                <a:solidFill>
                  <a:schemeClr val="bg1"/>
                </a:solidFill>
                <a:latin typeface="Helvetica Neue LT Std 65 Medium"/>
              </a:rPr>
              <a:t>National Aeronautics and Space Administration</a:t>
            </a:r>
          </a:p>
        </p:txBody>
      </p:sp>
      <p:pic>
        <p:nvPicPr>
          <p:cNvPr id="9" name="NASA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5537" y="-44833"/>
            <a:ext cx="934027" cy="1078725"/>
          </a:xfrm>
          <a:prstGeom prst="rect">
            <a:avLst/>
          </a:prstGeom>
        </p:spPr>
      </p:pic>
      <p:sp>
        <p:nvSpPr>
          <p:cNvPr id="12" name="title subtitle break bar"/>
          <p:cNvSpPr/>
          <p:nvPr userDrawn="1"/>
        </p:nvSpPr>
        <p:spPr>
          <a:xfrm>
            <a:off x="685800" y="5240268"/>
            <a:ext cx="77724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blue background"/>
          <p:cNvSpPr/>
          <p:nvPr userDrawn="1"/>
        </p:nvSpPr>
        <p:spPr>
          <a:xfrm rot="10800000" flipV="1">
            <a:off x="0" y="6743699"/>
            <a:ext cx="9144000" cy="1143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9938678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Body text"/>
          <p:cNvSpPr>
            <a:spLocks noGrp="1"/>
          </p:cNvSpPr>
          <p:nvPr userDrawn="1">
            <p:ph idx="1"/>
          </p:nvPr>
        </p:nvSpPr>
        <p:spPr>
          <a:xfrm>
            <a:off x="406400" y="1125415"/>
            <a:ext cx="8331200" cy="5486400"/>
          </a:xfrm>
        </p:spPr>
        <p:txBody>
          <a:bodyPr/>
          <a:lstStyle>
            <a:lvl1pPr marL="228600" indent="-228600">
              <a:buClr>
                <a:schemeClr val="accent6">
                  <a:lumMod val="75000"/>
                </a:schemeClr>
              </a:buClr>
              <a:buFont typeface="Webdings" panose="05030102010509060703" pitchFamily="18" charset="2"/>
              <a:buChar char=""/>
              <a:defRPr sz="2400" b="0">
                <a:solidFill>
                  <a:schemeClr val="tx1"/>
                </a:solidFill>
              </a:defRPr>
            </a:lvl1pPr>
            <a:lvl2pPr marL="685800" indent="-228600">
              <a:buClr>
                <a:schemeClr val="accent6"/>
              </a:buClr>
              <a:buFont typeface="Webdings" panose="05030102010509060703" pitchFamily="18" charset="2"/>
              <a:buChar char=""/>
              <a:defRPr sz="2000">
                <a:solidFill>
                  <a:schemeClr val="tx1"/>
                </a:solidFill>
              </a:defRPr>
            </a:lvl2pPr>
            <a:lvl3pPr marL="1143000" indent="-228600">
              <a:buClr>
                <a:schemeClr val="accent6"/>
              </a:buClr>
              <a:buFont typeface="Webdings" panose="05030102010509060703" pitchFamily="18" charset="2"/>
              <a:buChar char=""/>
              <a:defRPr sz="1800">
                <a:solidFill>
                  <a:schemeClr val="tx1"/>
                </a:solidFill>
              </a:defRPr>
            </a:lvl3pPr>
            <a:lvl4pPr marL="1600200" indent="-228600">
              <a:buClr>
                <a:schemeClr val="accent6"/>
              </a:buClr>
              <a:buFont typeface="Webdings" panose="05030102010509060703" pitchFamily="18" charset="2"/>
              <a:buChar char=""/>
              <a:defRPr sz="1800">
                <a:solidFill>
                  <a:schemeClr val="tx1"/>
                </a:solidFill>
              </a:defRPr>
            </a:lvl4pPr>
            <a:lvl5pPr marL="2057400" indent="-228600">
              <a:buClr>
                <a:schemeClr val="accent6"/>
              </a:buClr>
              <a:buFont typeface="Webdings" panose="05030102010509060703" pitchFamily="18"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p:cNvSpPr>
            <a:spLocks noGrp="1"/>
          </p:cNvSpPr>
          <p:nvPr>
            <p:ph type="title"/>
          </p:nvPr>
        </p:nvSpPr>
        <p:spPr>
          <a:xfrm>
            <a:off x="406400" y="154745"/>
            <a:ext cx="7138097" cy="662024"/>
          </a:xfrm>
        </p:spPr>
        <p:txBody>
          <a:bodyPr anchor="b">
            <a:normAutofit/>
          </a:bodyPr>
          <a:lstStyle>
            <a:lvl1pPr>
              <a:defRPr sz="3200" b="0" cap="none" baseline="0">
                <a:solidFill>
                  <a:schemeClr val="tx1"/>
                </a:solidFill>
              </a:defRPr>
            </a:lvl1pPr>
          </a:lstStyle>
          <a:p>
            <a:r>
              <a:rPr lang="en-US" dirty="0" smtClean="0"/>
              <a:t>Click to edit Master title style</a:t>
            </a:r>
            <a:endParaRPr lang="en-US" dirty="0"/>
          </a:p>
        </p:txBody>
      </p:sp>
      <p:grpSp>
        <p:nvGrpSpPr>
          <p:cNvPr id="4" name="logo group"/>
          <p:cNvGrpSpPr/>
          <p:nvPr userDrawn="1"/>
        </p:nvGrpSpPr>
        <p:grpSpPr>
          <a:xfrm>
            <a:off x="8212238" y="113693"/>
            <a:ext cx="737400" cy="737402"/>
            <a:chOff x="8212238" y="113693"/>
            <a:chExt cx="737400" cy="737402"/>
          </a:xfrm>
        </p:grpSpPr>
        <p:sp>
          <p:nvSpPr>
            <p:cNvPr id="9"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o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6646308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column"/>
          <p:cNvSpPr>
            <a:spLocks noGrp="1"/>
          </p:cNvSpPr>
          <p:nvPr>
            <p:ph sz="half" idx="2"/>
          </p:nvPr>
        </p:nvSpPr>
        <p:spPr>
          <a:xfrm>
            <a:off x="4629150" y="1139483"/>
            <a:ext cx="4135022" cy="5458264"/>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Left column"/>
          <p:cNvSpPr>
            <a:spLocks noGrp="1"/>
          </p:cNvSpPr>
          <p:nvPr>
            <p:ph sz="half" idx="1"/>
          </p:nvPr>
        </p:nvSpPr>
        <p:spPr>
          <a:xfrm>
            <a:off x="406400" y="1139482"/>
            <a:ext cx="4108450" cy="5458265"/>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p:cNvSpPr>
            <a:spLocks noGrp="1"/>
          </p:cNvSpPr>
          <p:nvPr>
            <p:ph type="title"/>
          </p:nvPr>
        </p:nvSpPr>
        <p:spPr>
          <a:xfrm>
            <a:off x="406400" y="154745"/>
            <a:ext cx="7138097" cy="662024"/>
          </a:xfrm>
        </p:spPr>
        <p:txBody>
          <a:bodyPr anchor="b">
            <a:normAutofit/>
          </a:bodyPr>
          <a:lstStyle>
            <a:lvl1pPr>
              <a:defRPr sz="3200" b="0" cap="none" baseline="0">
                <a:solidFill>
                  <a:schemeClr val="tx1"/>
                </a:solidFill>
              </a:defRPr>
            </a:lvl1pPr>
          </a:lstStyle>
          <a:p>
            <a:r>
              <a:rPr lang="en-US" dirty="0" smtClean="0"/>
              <a:t>Click to edit Master title style</a:t>
            </a:r>
            <a:endParaRPr lang="en-US" dirty="0"/>
          </a:p>
        </p:txBody>
      </p:sp>
      <p:grpSp>
        <p:nvGrpSpPr>
          <p:cNvPr id="10" name="logo group"/>
          <p:cNvGrpSpPr/>
          <p:nvPr userDrawn="1"/>
        </p:nvGrpSpPr>
        <p:grpSpPr>
          <a:xfrm>
            <a:off x="8212238" y="113693"/>
            <a:ext cx="737400" cy="737402"/>
            <a:chOff x="8212238" y="113693"/>
            <a:chExt cx="737400" cy="737402"/>
          </a:xfrm>
        </p:grpSpPr>
        <p:sp>
          <p:nvSpPr>
            <p:cNvPr id="11"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to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39300232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column"/>
          <p:cNvSpPr>
            <a:spLocks noGrp="1"/>
          </p:cNvSpPr>
          <p:nvPr>
            <p:ph sz="quarter" idx="4"/>
          </p:nvPr>
        </p:nvSpPr>
        <p:spPr>
          <a:xfrm>
            <a:off x="4629150" y="2158543"/>
            <a:ext cx="4106887" cy="4453271"/>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ight Head"/>
          <p:cNvSpPr>
            <a:spLocks noGrp="1"/>
          </p:cNvSpPr>
          <p:nvPr>
            <p:ph type="body" sz="quarter" idx="3"/>
          </p:nvPr>
        </p:nvSpPr>
        <p:spPr>
          <a:xfrm>
            <a:off x="4629150" y="1125414"/>
            <a:ext cx="4106887" cy="866920"/>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Left column"/>
          <p:cNvSpPr>
            <a:spLocks noGrp="1"/>
          </p:cNvSpPr>
          <p:nvPr>
            <p:ph sz="half" idx="2"/>
          </p:nvPr>
        </p:nvSpPr>
        <p:spPr>
          <a:xfrm>
            <a:off x="406400" y="2158543"/>
            <a:ext cx="4091782" cy="4453271"/>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Left Head"/>
          <p:cNvSpPr>
            <a:spLocks noGrp="1"/>
          </p:cNvSpPr>
          <p:nvPr>
            <p:ph type="body" idx="1"/>
          </p:nvPr>
        </p:nvSpPr>
        <p:spPr>
          <a:xfrm>
            <a:off x="406400" y="1125414"/>
            <a:ext cx="4091782" cy="866921"/>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5" name="Title"/>
          <p:cNvSpPr>
            <a:spLocks noGrp="1"/>
          </p:cNvSpPr>
          <p:nvPr>
            <p:ph type="title"/>
          </p:nvPr>
        </p:nvSpPr>
        <p:spPr>
          <a:xfrm>
            <a:off x="406400" y="154745"/>
            <a:ext cx="7138097" cy="662024"/>
          </a:xfrm>
        </p:spPr>
        <p:txBody>
          <a:bodyPr anchor="b">
            <a:normAutofit/>
          </a:bodyPr>
          <a:lstStyle>
            <a:lvl1pPr>
              <a:defRPr sz="3200" b="0" cap="none" baseline="0">
                <a:solidFill>
                  <a:schemeClr val="tx1"/>
                </a:solidFill>
              </a:defRPr>
            </a:lvl1pPr>
          </a:lstStyle>
          <a:p>
            <a:r>
              <a:rPr lang="en-US" dirty="0" smtClean="0"/>
              <a:t>Click to edit Master title style</a:t>
            </a:r>
            <a:endParaRPr lang="en-US" dirty="0"/>
          </a:p>
        </p:txBody>
      </p:sp>
      <p:grpSp>
        <p:nvGrpSpPr>
          <p:cNvPr id="12" name="logo group"/>
          <p:cNvGrpSpPr/>
          <p:nvPr userDrawn="1"/>
        </p:nvGrpSpPr>
        <p:grpSpPr>
          <a:xfrm>
            <a:off x="8212238" y="113693"/>
            <a:ext cx="737400" cy="737402"/>
            <a:chOff x="8212238" y="113693"/>
            <a:chExt cx="737400" cy="737402"/>
          </a:xfrm>
        </p:grpSpPr>
        <p:sp>
          <p:nvSpPr>
            <p:cNvPr id="13"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to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37889961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cNvSpPr>
            <a:spLocks noGrp="1"/>
          </p:cNvSpPr>
          <p:nvPr>
            <p:ph type="title"/>
          </p:nvPr>
        </p:nvSpPr>
        <p:spPr>
          <a:xfrm>
            <a:off x="406400" y="154745"/>
            <a:ext cx="7138097" cy="662024"/>
          </a:xfrm>
        </p:spPr>
        <p:txBody>
          <a:bodyPr anchor="b">
            <a:normAutofit/>
          </a:bodyPr>
          <a:lstStyle>
            <a:lvl1pPr>
              <a:defRPr sz="3200" b="0" cap="none" baseline="0">
                <a:solidFill>
                  <a:schemeClr val="tx1"/>
                </a:solidFill>
              </a:defRPr>
            </a:lvl1pPr>
          </a:lstStyle>
          <a:p>
            <a:r>
              <a:rPr lang="en-US" dirty="0" smtClean="0"/>
              <a:t>Click to edit Master title style</a:t>
            </a:r>
            <a:endParaRPr lang="en-US" dirty="0"/>
          </a:p>
        </p:txBody>
      </p:sp>
      <p:grpSp>
        <p:nvGrpSpPr>
          <p:cNvPr id="8" name="logo group"/>
          <p:cNvGrpSpPr/>
          <p:nvPr userDrawn="1"/>
        </p:nvGrpSpPr>
        <p:grpSpPr>
          <a:xfrm>
            <a:off x="8212238" y="113693"/>
            <a:ext cx="737400" cy="737402"/>
            <a:chOff x="8212238" y="113693"/>
            <a:chExt cx="737400" cy="737402"/>
          </a:xfrm>
        </p:grpSpPr>
        <p:sp>
          <p:nvSpPr>
            <p:cNvPr id="9"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to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8119511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white background"/>
          <p:cNvSpPr/>
          <p:nvPr userDrawn="1"/>
        </p:nvSpPr>
        <p:spPr>
          <a:xfrm rot="10800000" flipV="1">
            <a:off x="116114" y="106587"/>
            <a:ext cx="8911772" cy="6637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01920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column"/>
          <p:cNvSpPr>
            <a:spLocks noGrp="1"/>
          </p:cNvSpPr>
          <p:nvPr>
            <p:ph idx="1"/>
          </p:nvPr>
        </p:nvSpPr>
        <p:spPr>
          <a:xfrm>
            <a:off x="3887391" y="1139483"/>
            <a:ext cx="4848646" cy="5472332"/>
          </a:xfrm>
        </p:spPr>
        <p:txBody>
          <a:bodyPr/>
          <a:lstStyle>
            <a:lvl1pPr marL="228600" indent="-228600">
              <a:buClr>
                <a:schemeClr val="accent6">
                  <a:lumMod val="75000"/>
                </a:schemeClr>
              </a:buClr>
              <a:buFont typeface="Webdings" panose="05030102010509060703" pitchFamily="18" charset="2"/>
              <a:buChar char="4"/>
              <a:defRPr sz="3200"/>
            </a:lvl1pPr>
            <a:lvl2pPr marL="685800" indent="-228600">
              <a:buClr>
                <a:schemeClr val="accent6"/>
              </a:buClr>
              <a:buFont typeface="Webdings" panose="05030102010509060703" pitchFamily="18" charset="2"/>
              <a:buChar char="4"/>
              <a:defRPr sz="2800"/>
            </a:lvl2pPr>
            <a:lvl3pPr marL="1143000" indent="-228600">
              <a:buClr>
                <a:schemeClr val="accent6"/>
              </a:buClr>
              <a:buFont typeface="Webdings" panose="05030102010509060703" pitchFamily="18" charset="2"/>
              <a:buChar char="4"/>
              <a:defRPr sz="2400"/>
            </a:lvl3pPr>
            <a:lvl4pPr marL="1600200" indent="-228600">
              <a:buClr>
                <a:schemeClr val="accent6"/>
              </a:buClr>
              <a:buFont typeface="Webdings" panose="05030102010509060703" pitchFamily="18" charset="2"/>
              <a:buChar char="4"/>
              <a:defRPr sz="2000"/>
            </a:lvl4pPr>
            <a:lvl5pPr marL="2057400" indent="-228600">
              <a:buClr>
                <a:schemeClr val="accent6"/>
              </a:buClr>
              <a:buFont typeface="Webdings" panose="05030102010509060703" pitchFamily="18" charset="2"/>
              <a:buChar char="4"/>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Left column"/>
          <p:cNvSpPr>
            <a:spLocks noGrp="1"/>
          </p:cNvSpPr>
          <p:nvPr>
            <p:ph type="body" sz="half" idx="2"/>
          </p:nvPr>
        </p:nvSpPr>
        <p:spPr>
          <a:xfrm>
            <a:off x="406400" y="1139483"/>
            <a:ext cx="3172619" cy="54723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3" name="Title"/>
          <p:cNvSpPr>
            <a:spLocks noGrp="1"/>
          </p:cNvSpPr>
          <p:nvPr>
            <p:ph type="title"/>
          </p:nvPr>
        </p:nvSpPr>
        <p:spPr>
          <a:xfrm>
            <a:off x="406400" y="154745"/>
            <a:ext cx="7138097" cy="662024"/>
          </a:xfrm>
        </p:spPr>
        <p:txBody>
          <a:bodyPr anchor="b">
            <a:normAutofit/>
          </a:bodyPr>
          <a:lstStyle>
            <a:lvl1pPr>
              <a:defRPr sz="3200" b="0" cap="none" baseline="0">
                <a:solidFill>
                  <a:schemeClr val="tx1"/>
                </a:solidFill>
              </a:defRPr>
            </a:lvl1pPr>
          </a:lstStyle>
          <a:p>
            <a:r>
              <a:rPr lang="en-US" dirty="0" smtClean="0"/>
              <a:t>Click to edit Master title style</a:t>
            </a:r>
            <a:endParaRPr lang="en-US" dirty="0"/>
          </a:p>
        </p:txBody>
      </p:sp>
      <p:grpSp>
        <p:nvGrpSpPr>
          <p:cNvPr id="10" name="logo group"/>
          <p:cNvGrpSpPr/>
          <p:nvPr userDrawn="1"/>
        </p:nvGrpSpPr>
        <p:grpSpPr>
          <a:xfrm>
            <a:off x="8212238" y="113693"/>
            <a:ext cx="737400" cy="737402"/>
            <a:chOff x="8212238" y="113693"/>
            <a:chExt cx="737400" cy="737402"/>
          </a:xfrm>
        </p:grpSpPr>
        <p:sp>
          <p:nvSpPr>
            <p:cNvPr id="11"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to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9649341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mage"/>
          <p:cNvSpPr>
            <a:spLocks noGrp="1" noChangeAspect="1"/>
          </p:cNvSpPr>
          <p:nvPr>
            <p:ph type="pic" idx="1"/>
          </p:nvPr>
        </p:nvSpPr>
        <p:spPr>
          <a:xfrm>
            <a:off x="3887390" y="1111348"/>
            <a:ext cx="4848647" cy="54864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Left column"/>
          <p:cNvSpPr>
            <a:spLocks noGrp="1"/>
          </p:cNvSpPr>
          <p:nvPr>
            <p:ph type="body" sz="half" idx="2"/>
          </p:nvPr>
        </p:nvSpPr>
        <p:spPr>
          <a:xfrm>
            <a:off x="406400" y="1139483"/>
            <a:ext cx="3172619" cy="54723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2" name="Title"/>
          <p:cNvSpPr>
            <a:spLocks noGrp="1"/>
          </p:cNvSpPr>
          <p:nvPr>
            <p:ph type="title"/>
          </p:nvPr>
        </p:nvSpPr>
        <p:spPr>
          <a:xfrm>
            <a:off x="406400" y="154745"/>
            <a:ext cx="7138097" cy="662024"/>
          </a:xfrm>
        </p:spPr>
        <p:txBody>
          <a:bodyPr anchor="b">
            <a:normAutofit/>
          </a:bodyPr>
          <a:lstStyle>
            <a:lvl1pPr>
              <a:defRPr sz="3200" b="0" cap="none" baseline="0">
                <a:solidFill>
                  <a:schemeClr val="tx1"/>
                </a:solidFill>
              </a:defRPr>
            </a:lvl1pPr>
          </a:lstStyle>
          <a:p>
            <a:r>
              <a:rPr lang="en-US" dirty="0" smtClean="0"/>
              <a:t>Click to edit Master title style</a:t>
            </a:r>
            <a:endParaRPr lang="en-US" dirty="0"/>
          </a:p>
        </p:txBody>
      </p:sp>
      <p:grpSp>
        <p:nvGrpSpPr>
          <p:cNvPr id="10" name="logo group"/>
          <p:cNvGrpSpPr/>
          <p:nvPr userDrawn="1"/>
        </p:nvGrpSpPr>
        <p:grpSpPr>
          <a:xfrm>
            <a:off x="8212238" y="113693"/>
            <a:ext cx="737400" cy="737402"/>
            <a:chOff x="8212238" y="113693"/>
            <a:chExt cx="737400" cy="737402"/>
          </a:xfrm>
        </p:grpSpPr>
        <p:sp>
          <p:nvSpPr>
            <p:cNvPr id="13"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to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272009137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6765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0" r:id="rId3"/>
    <p:sldLayoutId id="2147483701" r:id="rId4"/>
    <p:sldLayoutId id="2147483702" r:id="rId5"/>
    <p:sldLayoutId id="2147483703" r:id="rId6"/>
    <p:sldLayoutId id="2147483704" r:id="rId7"/>
    <p:sldLayoutId id="2147483705"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19543" y="3602038"/>
            <a:ext cx="8390965" cy="744879"/>
          </a:xfrm>
        </p:spPr>
        <p:txBody>
          <a:bodyPr>
            <a:normAutofit/>
          </a:bodyPr>
          <a:lstStyle/>
          <a:p>
            <a:r>
              <a:rPr lang="en-US" dirty="0" smtClean="0"/>
              <a:t>Impact </a:t>
            </a:r>
            <a:r>
              <a:rPr lang="en-US" dirty="0"/>
              <a:t>of </a:t>
            </a:r>
            <a:r>
              <a:rPr lang="en-US" dirty="0" smtClean="0"/>
              <a:t>Decreasing Lake Water </a:t>
            </a:r>
            <a:r>
              <a:rPr lang="en-US" dirty="0"/>
              <a:t>Levels on </a:t>
            </a:r>
            <a:r>
              <a:rPr lang="en-US" dirty="0" smtClean="0"/>
              <a:t>Great Lakes Wetlands</a:t>
            </a:r>
            <a:endParaRPr lang="en-US" dirty="0"/>
          </a:p>
        </p:txBody>
      </p:sp>
      <p:sp>
        <p:nvSpPr>
          <p:cNvPr id="3" name="Title 2"/>
          <p:cNvSpPr>
            <a:spLocks noGrp="1"/>
          </p:cNvSpPr>
          <p:nvPr>
            <p:ph type="ctrTitle"/>
          </p:nvPr>
        </p:nvSpPr>
        <p:spPr>
          <a:xfrm>
            <a:off x="685800" y="1122363"/>
            <a:ext cx="7772400" cy="1500296"/>
          </a:xfrm>
        </p:spPr>
        <p:txBody>
          <a:bodyPr/>
          <a:lstStyle/>
          <a:p>
            <a:r>
              <a:rPr lang="en-US" dirty="0" smtClean="0">
                <a:solidFill>
                  <a:schemeClr val="tx1"/>
                </a:solidFill>
              </a:rPr>
              <a:t>Great Lakes Climate II</a:t>
            </a:r>
            <a:endParaRPr lang="en-US" dirty="0">
              <a:solidFill>
                <a:schemeClr val="tx1"/>
              </a:solidFill>
            </a:endParaRPr>
          </a:p>
        </p:txBody>
      </p:sp>
      <p:sp>
        <p:nvSpPr>
          <p:cNvPr id="6" name="team members"/>
          <p:cNvSpPr txBox="1">
            <a:spLocks/>
          </p:cNvSpPr>
          <p:nvPr/>
        </p:nvSpPr>
        <p:spPr>
          <a:xfrm>
            <a:off x="685801" y="5317589"/>
            <a:ext cx="3703320" cy="1139482"/>
          </a:xfrm>
          <a:prstGeom prst="rect">
            <a:avLst/>
          </a:prstGeom>
        </p:spPr>
        <p:txBody>
          <a:bodyPr>
            <a:normAutofit/>
          </a:bodyPr>
          <a:lstStyle>
            <a:lvl1pPr marL="285750" indent="-285750">
              <a:buClr>
                <a:schemeClr val="accent6">
                  <a:lumMod val="75000"/>
                </a:schemeClr>
              </a:buClr>
              <a:buFont typeface="Webdings" panose="05030102010509060703" pitchFamily="18" charset="2"/>
              <a:buChar char="4"/>
              <a:defRPr sz="1600" b="0" baseline="0">
                <a:solidFill>
                  <a:schemeClr val="tx1"/>
                </a:solidFill>
              </a:defRPr>
            </a:lvl1pPr>
          </a:lstStyle>
          <a:p>
            <a:pPr marL="285750" marR="0" lvl="0" indent="-285750" algn="l"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lang="en-US" dirty="0" smtClean="0"/>
              <a:t>Emily Adams</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(Project Lead)</a:t>
            </a:r>
          </a:p>
          <a:p>
            <a:pPr lvl="0">
              <a:lnSpc>
                <a:spcPct val="90000"/>
              </a:lnSpc>
              <a:spcBef>
                <a:spcPts val="1000"/>
              </a:spcBef>
              <a:defRPr/>
            </a:pPr>
            <a:r>
              <a:rPr lang="en-US" dirty="0" err="1"/>
              <a:t>Idamis</a:t>
            </a:r>
            <a:r>
              <a:rPr lang="en-US" dirty="0"/>
              <a:t> Del Valle </a:t>
            </a:r>
            <a:r>
              <a:rPr lang="en-US" dirty="0" err="1" smtClean="0"/>
              <a:t>Martínez</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team members"/>
          <p:cNvSpPr txBox="1">
            <a:spLocks/>
          </p:cNvSpPr>
          <p:nvPr/>
        </p:nvSpPr>
        <p:spPr>
          <a:xfrm>
            <a:off x="4730975" y="5326296"/>
            <a:ext cx="3703320" cy="1139482"/>
          </a:xfrm>
          <a:prstGeom prst="rect">
            <a:avLst/>
          </a:prstGeom>
        </p:spPr>
        <p:txBody>
          <a:bodyPr>
            <a:normAutofit/>
          </a:bodyPr>
          <a:lstStyle>
            <a:lvl1pPr marL="285750" indent="-285750">
              <a:buClr>
                <a:schemeClr val="accent6">
                  <a:lumMod val="75000"/>
                </a:schemeClr>
              </a:buClr>
              <a:buFont typeface="Webdings" panose="05030102010509060703" pitchFamily="18" charset="2"/>
              <a:buChar char="4"/>
              <a:defRPr sz="1600" b="0" baseline="0">
                <a:solidFill>
                  <a:schemeClr val="tx1"/>
                </a:solidFill>
              </a:defRPr>
            </a:lvl1pPr>
          </a:lstStyle>
          <a:p>
            <a:pPr lvl="0">
              <a:lnSpc>
                <a:spcPct val="90000"/>
              </a:lnSpc>
              <a:spcBef>
                <a:spcPts val="1000"/>
              </a:spcBef>
              <a:defRPr/>
            </a:pPr>
            <a:r>
              <a:rPr lang="en-US" dirty="0" smtClean="0"/>
              <a:t>Miriam Harris </a:t>
            </a:r>
          </a:p>
          <a:p>
            <a:pPr lvl="0">
              <a:lnSpc>
                <a:spcPct val="90000"/>
              </a:lnSpc>
              <a:spcBef>
                <a:spcPts val="1000"/>
              </a:spcBef>
              <a:defRPr/>
            </a:pPr>
            <a:r>
              <a:rPr lang="en-US" dirty="0" smtClean="0"/>
              <a:t>Stephen Zimmerman</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
                <a:schemeClr val="accent6">
                  <a:lumMod val="75000"/>
                </a:schemeClr>
              </a:buClr>
              <a:buSzTx/>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6052692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4621" y="4968211"/>
            <a:ext cx="3778980" cy="1310054"/>
          </a:xfrm>
        </p:spPr>
        <p:txBody>
          <a:bodyPr>
            <a:normAutofit/>
          </a:bodyPr>
          <a:lstStyle/>
          <a:p>
            <a:pPr marL="0" indent="0" algn="ctr">
              <a:buNone/>
            </a:pPr>
            <a:endParaRPr lang="en-US" sz="2000" dirty="0"/>
          </a:p>
          <a:p>
            <a:pPr marL="0" indent="0" algn="ctr">
              <a:buNone/>
            </a:pPr>
            <a:endParaRPr lang="en-US" sz="2000" dirty="0"/>
          </a:p>
        </p:txBody>
      </p:sp>
      <p:sp>
        <p:nvSpPr>
          <p:cNvPr id="3" name="Title 2"/>
          <p:cNvSpPr>
            <a:spLocks noGrp="1"/>
          </p:cNvSpPr>
          <p:nvPr>
            <p:ph type="title"/>
          </p:nvPr>
        </p:nvSpPr>
        <p:spPr/>
        <p:txBody>
          <a:bodyPr/>
          <a:lstStyle/>
          <a:p>
            <a:r>
              <a:rPr lang="en-US" dirty="0" smtClean="0">
                <a:solidFill>
                  <a:schemeClr val="tx1"/>
                </a:solidFill>
              </a:rPr>
              <a:t>Project Partners</a:t>
            </a:r>
            <a:endParaRPr lang="en-US" dirty="0">
              <a:solidFill>
                <a:schemeClr val="tx1"/>
              </a:solidFill>
            </a:endParaRPr>
          </a:p>
        </p:txBody>
      </p:sp>
      <p:sp>
        <p:nvSpPr>
          <p:cNvPr id="6" name="Content Placeholder 1"/>
          <p:cNvSpPr txBox="1">
            <a:spLocks/>
          </p:cNvSpPr>
          <p:nvPr/>
        </p:nvSpPr>
        <p:spPr>
          <a:xfrm>
            <a:off x="321894" y="2795400"/>
            <a:ext cx="3991707" cy="12671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lumMod val="75000"/>
                </a:schemeClr>
              </a:buClr>
              <a:buFont typeface="Webdings" panose="05030102010509060703" pitchFamily="18" charset="2"/>
              <a:buChar char=""/>
              <a:defRPr sz="2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ebdings" panose="05030102010509060703"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ebdings" panose="05030102010509060703" pitchFamily="18" charset="2"/>
              <a:buNone/>
            </a:pPr>
            <a:endParaRPr lang="en-US" sz="2000" dirty="0" smtClean="0"/>
          </a:p>
          <a:p>
            <a:pPr marL="0" indent="0" algn="ctr">
              <a:buFont typeface="Webdings" panose="05030102010509060703" pitchFamily="18" charset="2"/>
              <a:buNone/>
            </a:pPr>
            <a:endParaRPr lang="en-US" sz="2000" dirty="0" smtClean="0"/>
          </a:p>
          <a:p>
            <a:pPr marL="0" indent="0" algn="ctr">
              <a:buFont typeface="Webdings" panose="05030102010509060703" pitchFamily="18" charset="2"/>
              <a:buNone/>
            </a:pPr>
            <a:endParaRPr lang="en-US" sz="2000" dirty="0"/>
          </a:p>
        </p:txBody>
      </p:sp>
      <p:sp>
        <p:nvSpPr>
          <p:cNvPr id="7" name="Content Placeholder 1"/>
          <p:cNvSpPr txBox="1">
            <a:spLocks/>
          </p:cNvSpPr>
          <p:nvPr/>
        </p:nvSpPr>
        <p:spPr>
          <a:xfrm>
            <a:off x="228600" y="1389450"/>
            <a:ext cx="4946904" cy="51667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lumMod val="75000"/>
                </a:schemeClr>
              </a:buClr>
              <a:buFont typeface="Webdings" panose="05030102010509060703" pitchFamily="18" charset="2"/>
              <a:buChar char=""/>
              <a:defRPr sz="2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ebdings" panose="05030102010509060703"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ebdings" panose="05030102010509060703" pitchFamily="18" charset="2"/>
              <a:buNone/>
            </a:pPr>
            <a:r>
              <a:rPr lang="en-US" sz="2000" b="1" dirty="0" smtClean="0"/>
              <a:t>David </a:t>
            </a:r>
            <a:r>
              <a:rPr lang="en-US" sz="2000" b="1" dirty="0" err="1" smtClean="0"/>
              <a:t>Sweetnam</a:t>
            </a:r>
            <a:endParaRPr lang="en-US" sz="2000" b="1" dirty="0" smtClean="0"/>
          </a:p>
          <a:p>
            <a:pPr marL="0" indent="0" algn="ctr">
              <a:buFont typeface="Webdings" panose="05030102010509060703" pitchFamily="18" charset="2"/>
              <a:buNone/>
            </a:pPr>
            <a:r>
              <a:rPr lang="en-US" sz="2000" dirty="0" smtClean="0"/>
              <a:t>Executive Director</a:t>
            </a:r>
          </a:p>
          <a:p>
            <a:pPr marL="0" indent="0" algn="ctr">
              <a:buFont typeface="Webdings" panose="05030102010509060703" pitchFamily="18" charset="2"/>
              <a:buNone/>
            </a:pPr>
            <a:r>
              <a:rPr lang="en-US" sz="2000" dirty="0" smtClean="0"/>
              <a:t>Georgian Bay Forever</a:t>
            </a:r>
          </a:p>
          <a:p>
            <a:pPr marL="0" indent="0" algn="ctr">
              <a:buFont typeface="Webdings" panose="05030102010509060703" pitchFamily="18" charset="2"/>
              <a:buNone/>
            </a:pPr>
            <a:endParaRPr lang="en-US" sz="2000" dirty="0"/>
          </a:p>
          <a:p>
            <a:pPr marL="0" indent="0" algn="ctr">
              <a:buNone/>
            </a:pPr>
            <a:r>
              <a:rPr lang="en-US" sz="2000" b="1" dirty="0"/>
              <a:t>David </a:t>
            </a:r>
            <a:r>
              <a:rPr lang="en-US" sz="2000" b="1" dirty="0" err="1"/>
              <a:t>Ullrich</a:t>
            </a:r>
            <a:endParaRPr lang="en-US" sz="2000" b="1" dirty="0"/>
          </a:p>
          <a:p>
            <a:pPr marL="0" indent="0" algn="ctr">
              <a:buNone/>
            </a:pPr>
            <a:r>
              <a:rPr lang="en-US" sz="2000" dirty="0"/>
              <a:t>Executive Director</a:t>
            </a:r>
          </a:p>
          <a:p>
            <a:pPr marL="0" indent="0" algn="ctr">
              <a:buNone/>
            </a:pPr>
            <a:r>
              <a:rPr lang="en-US" sz="2000" dirty="0"/>
              <a:t>Great Lakes and St. Lawrence Cities </a:t>
            </a:r>
            <a:r>
              <a:rPr lang="en-US" sz="2000" dirty="0" smtClean="0"/>
              <a:t>Initiative</a:t>
            </a:r>
          </a:p>
          <a:p>
            <a:pPr marL="0" indent="0" algn="ctr">
              <a:buNone/>
            </a:pPr>
            <a:endParaRPr lang="en-US" sz="2000" dirty="0"/>
          </a:p>
          <a:p>
            <a:pPr marL="0" indent="0" algn="ctr">
              <a:buNone/>
            </a:pPr>
            <a:r>
              <a:rPr lang="en-US" sz="2000" b="1" dirty="0"/>
              <a:t>Mike Robertson</a:t>
            </a:r>
          </a:p>
          <a:p>
            <a:pPr marL="0" indent="0" algn="ctr">
              <a:buNone/>
            </a:pPr>
            <a:r>
              <a:rPr lang="en-US" sz="2000" dirty="0"/>
              <a:t>Imagery Project Manager</a:t>
            </a:r>
          </a:p>
          <a:p>
            <a:pPr marL="0" indent="0" algn="ctr">
              <a:buNone/>
            </a:pPr>
            <a:r>
              <a:rPr lang="en-US" sz="2000" dirty="0"/>
              <a:t>Ontario Ministry of Natural Resources</a:t>
            </a:r>
          </a:p>
          <a:p>
            <a:pPr marL="0" indent="0" algn="ctr">
              <a:buNone/>
            </a:pPr>
            <a:endParaRPr lang="en-US" sz="2000" dirty="0"/>
          </a:p>
          <a:p>
            <a:pPr marL="0" indent="0" algn="ctr">
              <a:buFont typeface="Webdings" panose="05030102010509060703" pitchFamily="18" charset="2"/>
              <a:buNone/>
            </a:pPr>
            <a:endParaRPr lang="en-US" sz="2000" dirty="0" smtClean="0"/>
          </a:p>
          <a:p>
            <a:pPr marL="0" indent="0" algn="ctr">
              <a:buFont typeface="Webdings" panose="05030102010509060703" pitchFamily="18" charset="2"/>
              <a:buNone/>
            </a:pPr>
            <a:endParaRPr lang="en-US" sz="2000" dirty="0" smtClean="0"/>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8139" y="3995931"/>
            <a:ext cx="3502267" cy="2626700"/>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28138" y="1229559"/>
            <a:ext cx="3502267" cy="2626700"/>
          </a:xfrm>
          <a:prstGeom prst="rect">
            <a:avLst/>
          </a:prstGeom>
        </p:spPr>
      </p:pic>
      <p:sp>
        <p:nvSpPr>
          <p:cNvPr id="13" name="TextBox 12"/>
          <p:cNvSpPr txBox="1"/>
          <p:nvPr/>
        </p:nvSpPr>
        <p:spPr>
          <a:xfrm>
            <a:off x="5328138" y="1241972"/>
            <a:ext cx="3485725" cy="215444"/>
          </a:xfrm>
          <a:prstGeom prst="rect">
            <a:avLst/>
          </a:prstGeom>
          <a:noFill/>
        </p:spPr>
        <p:txBody>
          <a:bodyPr wrap="square" rtlCol="0">
            <a:spAutoFit/>
          </a:bodyPr>
          <a:lstStyle/>
          <a:p>
            <a:r>
              <a:rPr lang="en-US" sz="800" dirty="0" smtClean="0"/>
              <a:t>Photo by  Miriam Harris</a:t>
            </a:r>
            <a:endParaRPr lang="en-US" sz="800" dirty="0"/>
          </a:p>
        </p:txBody>
      </p:sp>
      <p:sp>
        <p:nvSpPr>
          <p:cNvPr id="14" name="TextBox 13"/>
          <p:cNvSpPr txBox="1"/>
          <p:nvPr/>
        </p:nvSpPr>
        <p:spPr>
          <a:xfrm>
            <a:off x="5344680" y="3995931"/>
            <a:ext cx="3485725" cy="215444"/>
          </a:xfrm>
          <a:prstGeom prst="rect">
            <a:avLst/>
          </a:prstGeom>
          <a:noFill/>
        </p:spPr>
        <p:txBody>
          <a:bodyPr wrap="square" rtlCol="0">
            <a:spAutoFit/>
          </a:bodyPr>
          <a:lstStyle/>
          <a:p>
            <a:r>
              <a:rPr lang="en-US" sz="800" dirty="0" smtClean="0"/>
              <a:t>Photo by  Miriam Harris</a:t>
            </a:r>
            <a:endParaRPr lang="en-US" sz="800" dirty="0"/>
          </a:p>
        </p:txBody>
      </p:sp>
    </p:spTree>
    <p:extLst>
      <p:ext uri="{BB962C8B-B14F-4D97-AF65-F5344CB8AC3E}">
        <p14:creationId xmlns:p14="http://schemas.microsoft.com/office/powerpoint/2010/main" val="107438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56073" y="1468314"/>
            <a:ext cx="4334256" cy="4800600"/>
          </a:xfrm>
          <a:prstGeom prst="rect">
            <a:avLst/>
          </a:prstGeom>
        </p:spPr>
      </p:pic>
      <p:sp>
        <p:nvSpPr>
          <p:cNvPr id="2" name="Content Placeholder 1"/>
          <p:cNvSpPr>
            <a:spLocks noGrp="1"/>
          </p:cNvSpPr>
          <p:nvPr>
            <p:ph sz="half" idx="1"/>
          </p:nvPr>
        </p:nvSpPr>
        <p:spPr/>
        <p:txBody>
          <a:bodyPr/>
          <a:lstStyle/>
          <a:p>
            <a:pPr marL="457200" indent="-457200">
              <a:lnSpc>
                <a:spcPct val="100000"/>
              </a:lnSpc>
              <a:spcBef>
                <a:spcPts val="0"/>
              </a:spcBef>
              <a:buFont typeface="+mj-lt"/>
              <a:buAutoNum type="arabicPeriod"/>
            </a:pPr>
            <a:r>
              <a:rPr lang="en-US" sz="2400" dirty="0"/>
              <a:t>L</a:t>
            </a:r>
            <a:r>
              <a:rPr lang="en-US" sz="2400" dirty="0" smtClean="0"/>
              <a:t>and </a:t>
            </a:r>
            <a:r>
              <a:rPr lang="en-US" sz="2400" dirty="0"/>
              <a:t>cover classification maps </a:t>
            </a:r>
            <a:endParaRPr lang="en-US" sz="2400" dirty="0" smtClean="0"/>
          </a:p>
          <a:p>
            <a:pPr marL="457200" indent="-457200">
              <a:lnSpc>
                <a:spcPct val="100000"/>
              </a:lnSpc>
              <a:spcBef>
                <a:spcPts val="0"/>
              </a:spcBef>
              <a:buFont typeface="+mj-lt"/>
              <a:buAutoNum type="arabicPeriod"/>
            </a:pPr>
            <a:r>
              <a:rPr lang="en-US" sz="2400" dirty="0" smtClean="0"/>
              <a:t>Wetlands </a:t>
            </a:r>
            <a:r>
              <a:rPr lang="en-US" sz="2400" dirty="0"/>
              <a:t>extent change maps</a:t>
            </a:r>
          </a:p>
          <a:p>
            <a:pPr marL="457200" indent="-457200">
              <a:lnSpc>
                <a:spcPct val="100000"/>
              </a:lnSpc>
              <a:spcBef>
                <a:spcPts val="0"/>
              </a:spcBef>
              <a:buFont typeface="+mj-lt"/>
              <a:buAutoNum type="arabicPeriod"/>
            </a:pPr>
            <a:r>
              <a:rPr lang="en-US" sz="2400" dirty="0"/>
              <a:t>T</a:t>
            </a:r>
            <a:r>
              <a:rPr lang="en-US" sz="2400" dirty="0" smtClean="0"/>
              <a:t>ime </a:t>
            </a:r>
            <a:r>
              <a:rPr lang="en-US" sz="2400" dirty="0"/>
              <a:t>series of </a:t>
            </a:r>
            <a:r>
              <a:rPr lang="en-US" sz="2400" dirty="0" smtClean="0"/>
              <a:t>wetland </a:t>
            </a:r>
            <a:r>
              <a:rPr lang="en-US" sz="2400" dirty="0"/>
              <a:t>extent</a:t>
            </a:r>
          </a:p>
          <a:p>
            <a:pPr marL="0" indent="0">
              <a:buNone/>
            </a:pPr>
            <a:endParaRPr lang="en-US" dirty="0"/>
          </a:p>
        </p:txBody>
      </p:sp>
      <p:sp>
        <p:nvSpPr>
          <p:cNvPr id="3" name="Title 2"/>
          <p:cNvSpPr>
            <a:spLocks noGrp="1"/>
          </p:cNvSpPr>
          <p:nvPr>
            <p:ph type="title"/>
          </p:nvPr>
        </p:nvSpPr>
        <p:spPr/>
        <p:txBody>
          <a:bodyPr/>
          <a:lstStyle/>
          <a:p>
            <a:r>
              <a:rPr lang="en-US" dirty="0" smtClean="0"/>
              <a:t>Objectives</a:t>
            </a:r>
            <a:endParaRPr lang="en-US" dirty="0"/>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5177" y="3538728"/>
            <a:ext cx="4499173" cy="3059018"/>
          </a:xfrm>
          <a:prstGeom prst="rect">
            <a:avLst/>
          </a:prstGeom>
        </p:spPr>
      </p:pic>
      <p:sp>
        <p:nvSpPr>
          <p:cNvPr id="10" name="TextBox 9"/>
          <p:cNvSpPr txBox="1"/>
          <p:nvPr/>
        </p:nvSpPr>
        <p:spPr>
          <a:xfrm>
            <a:off x="6035040" y="3483864"/>
            <a:ext cx="1883664" cy="369332"/>
          </a:xfrm>
          <a:prstGeom prst="rect">
            <a:avLst/>
          </a:prstGeom>
          <a:noFill/>
        </p:spPr>
        <p:txBody>
          <a:bodyPr wrap="square" rtlCol="0">
            <a:spAutoFit/>
          </a:bodyPr>
          <a:lstStyle/>
          <a:p>
            <a:r>
              <a:rPr lang="en-US" dirty="0" smtClean="0">
                <a:solidFill>
                  <a:schemeClr val="bg1"/>
                </a:solidFill>
              </a:rPr>
              <a:t>Georgian Bay</a:t>
            </a:r>
            <a:endParaRPr lang="en-US" dirty="0">
              <a:solidFill>
                <a:schemeClr val="bg1"/>
              </a:solidFill>
            </a:endParaRPr>
          </a:p>
        </p:txBody>
      </p:sp>
      <p:sp>
        <p:nvSpPr>
          <p:cNvPr id="11" name="TextBox 10"/>
          <p:cNvSpPr txBox="1"/>
          <p:nvPr/>
        </p:nvSpPr>
        <p:spPr>
          <a:xfrm>
            <a:off x="406400" y="3604522"/>
            <a:ext cx="1883664" cy="369332"/>
          </a:xfrm>
          <a:prstGeom prst="rect">
            <a:avLst/>
          </a:prstGeom>
          <a:noFill/>
        </p:spPr>
        <p:txBody>
          <a:bodyPr wrap="square" rtlCol="0">
            <a:spAutoFit/>
          </a:bodyPr>
          <a:lstStyle/>
          <a:p>
            <a:r>
              <a:rPr lang="en-US" dirty="0" smtClean="0">
                <a:solidFill>
                  <a:schemeClr val="bg1"/>
                </a:solidFill>
              </a:rPr>
              <a:t>Lake Ontario</a:t>
            </a:r>
            <a:endParaRPr lang="en-US" dirty="0">
              <a:solidFill>
                <a:schemeClr val="bg1"/>
              </a:solidFill>
            </a:endParaRPr>
          </a:p>
        </p:txBody>
      </p:sp>
    </p:spTree>
    <p:extLst>
      <p:ext uri="{BB962C8B-B14F-4D97-AF65-F5344CB8AC3E}">
        <p14:creationId xmlns:p14="http://schemas.microsoft.com/office/powerpoint/2010/main" val="11870348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Georgian Bay (1987 &amp; 2013)</a:t>
            </a:r>
          </a:p>
          <a:p>
            <a:r>
              <a:rPr lang="en-US" dirty="0" smtClean="0"/>
              <a:t>Southern Lake Ontario (2007 &amp; 2014)</a:t>
            </a:r>
            <a:endParaRPr lang="en-US" dirty="0"/>
          </a:p>
        </p:txBody>
      </p:sp>
      <p:sp>
        <p:nvSpPr>
          <p:cNvPr id="3" name="Title 2"/>
          <p:cNvSpPr>
            <a:spLocks noGrp="1"/>
          </p:cNvSpPr>
          <p:nvPr>
            <p:ph type="title"/>
          </p:nvPr>
        </p:nvSpPr>
        <p:spPr/>
        <p:txBody>
          <a:bodyPr/>
          <a:lstStyle/>
          <a:p>
            <a:r>
              <a:rPr lang="en-US" dirty="0" smtClean="0"/>
              <a:t>Study Area &amp; Study Period</a:t>
            </a:r>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931" y="2039816"/>
            <a:ext cx="7868138" cy="4571999"/>
          </a:xfrm>
          <a:prstGeom prst="rect">
            <a:avLst/>
          </a:prstGeom>
        </p:spPr>
      </p:pic>
    </p:spTree>
    <p:extLst>
      <p:ext uri="{BB962C8B-B14F-4D97-AF65-F5344CB8AC3E}">
        <p14:creationId xmlns:p14="http://schemas.microsoft.com/office/powerpoint/2010/main" val="3162988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p:cNvSpPr/>
          <p:nvPr/>
        </p:nvSpPr>
        <p:spPr>
          <a:xfrm>
            <a:off x="221085" y="1888278"/>
            <a:ext cx="2560756" cy="1390766"/>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239782" y="3495843"/>
            <a:ext cx="2560756" cy="1395420"/>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06400" y="183320"/>
            <a:ext cx="7138097" cy="662024"/>
          </a:xfrm>
        </p:spPr>
        <p:txBody>
          <a:bodyPr/>
          <a:lstStyle/>
          <a:p>
            <a:r>
              <a:rPr lang="en-US" dirty="0" smtClean="0"/>
              <a:t>Methodology</a:t>
            </a:r>
            <a:endParaRPr lang="en-US" dirty="0"/>
          </a:p>
        </p:txBody>
      </p:sp>
      <p:sp>
        <p:nvSpPr>
          <p:cNvPr id="5" name="Rounded Rectangle 4"/>
          <p:cNvSpPr/>
          <p:nvPr/>
        </p:nvSpPr>
        <p:spPr>
          <a:xfrm>
            <a:off x="241637" y="1158869"/>
            <a:ext cx="2514600" cy="641356"/>
          </a:xfrm>
          <a:prstGeom prst="roundRect">
            <a:avLst/>
          </a:prstGeom>
          <a:solidFill>
            <a:srgbClr val="384BA4"/>
          </a:solidFill>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321138" y="1160148"/>
            <a:ext cx="2514600" cy="640080"/>
          </a:xfrm>
          <a:prstGeom prst="roundRect">
            <a:avLst/>
          </a:prstGeom>
          <a:solidFill>
            <a:srgbClr val="384BA4"/>
          </a:solidFill>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418702" y="1159953"/>
            <a:ext cx="2514600" cy="640080"/>
          </a:xfrm>
          <a:prstGeom prst="roundRect">
            <a:avLst/>
          </a:prstGeom>
          <a:solidFill>
            <a:srgbClr val="384BA4"/>
          </a:solidFill>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02142" y="1227628"/>
            <a:ext cx="2522968" cy="430887"/>
          </a:xfrm>
          <a:prstGeom prst="rect">
            <a:avLst/>
          </a:prstGeom>
          <a:noFill/>
        </p:spPr>
        <p:txBody>
          <a:bodyPr wrap="square" rtlCol="0">
            <a:spAutoFit/>
          </a:bodyPr>
          <a:lstStyle/>
          <a:p>
            <a:pPr algn="ctr"/>
            <a:r>
              <a:rPr lang="en-US" sz="2200" b="1" dirty="0" smtClean="0">
                <a:solidFill>
                  <a:schemeClr val="bg1"/>
                </a:solidFill>
              </a:rPr>
              <a:t>Data Acquisition</a:t>
            </a:r>
            <a:endParaRPr lang="en-US" sz="2200" b="1" dirty="0">
              <a:solidFill>
                <a:schemeClr val="bg1"/>
              </a:solidFill>
            </a:endParaRPr>
          </a:p>
        </p:txBody>
      </p:sp>
      <p:sp>
        <p:nvSpPr>
          <p:cNvPr id="9" name="TextBox 8"/>
          <p:cNvSpPr txBox="1"/>
          <p:nvPr/>
        </p:nvSpPr>
        <p:spPr>
          <a:xfrm>
            <a:off x="3324393" y="1227627"/>
            <a:ext cx="2518791" cy="430887"/>
          </a:xfrm>
          <a:prstGeom prst="rect">
            <a:avLst/>
          </a:prstGeom>
          <a:noFill/>
        </p:spPr>
        <p:txBody>
          <a:bodyPr wrap="square" rtlCol="0">
            <a:spAutoFit/>
          </a:bodyPr>
          <a:lstStyle/>
          <a:p>
            <a:pPr algn="ctr"/>
            <a:r>
              <a:rPr lang="en-US" sz="2200" b="1" dirty="0" smtClean="0">
                <a:solidFill>
                  <a:schemeClr val="bg1"/>
                </a:solidFill>
              </a:rPr>
              <a:t>Data Processing</a:t>
            </a:r>
            <a:endParaRPr lang="en-US" sz="2200" b="1" dirty="0">
              <a:solidFill>
                <a:schemeClr val="bg1"/>
              </a:solidFill>
            </a:endParaRPr>
          </a:p>
        </p:txBody>
      </p:sp>
      <p:sp>
        <p:nvSpPr>
          <p:cNvPr id="10" name="TextBox 9"/>
          <p:cNvSpPr txBox="1"/>
          <p:nvPr/>
        </p:nvSpPr>
        <p:spPr>
          <a:xfrm>
            <a:off x="6393874" y="1225296"/>
            <a:ext cx="2514600" cy="430887"/>
          </a:xfrm>
          <a:prstGeom prst="rect">
            <a:avLst/>
          </a:prstGeom>
          <a:noFill/>
        </p:spPr>
        <p:txBody>
          <a:bodyPr wrap="square" rtlCol="0">
            <a:spAutoFit/>
          </a:bodyPr>
          <a:lstStyle/>
          <a:p>
            <a:pPr algn="ctr"/>
            <a:r>
              <a:rPr lang="en-US" sz="2200" b="1" dirty="0" smtClean="0">
                <a:solidFill>
                  <a:schemeClr val="bg1"/>
                </a:solidFill>
              </a:rPr>
              <a:t>Data Analysis</a:t>
            </a:r>
            <a:endParaRPr lang="en-US" sz="2200" b="1" dirty="0">
              <a:solidFill>
                <a:schemeClr val="bg1"/>
              </a:solidFill>
            </a:endParaRPr>
          </a:p>
        </p:txBody>
      </p:sp>
      <p:sp>
        <p:nvSpPr>
          <p:cNvPr id="12" name="TextBox 11"/>
          <p:cNvSpPr txBox="1"/>
          <p:nvPr/>
        </p:nvSpPr>
        <p:spPr>
          <a:xfrm>
            <a:off x="120263" y="2029988"/>
            <a:ext cx="2564467" cy="1077218"/>
          </a:xfrm>
          <a:prstGeom prst="rect">
            <a:avLst/>
          </a:prstGeom>
          <a:noFill/>
        </p:spPr>
        <p:txBody>
          <a:bodyPr wrap="square" rtlCol="0">
            <a:spAutoFit/>
          </a:bodyPr>
          <a:lstStyle/>
          <a:p>
            <a:pPr algn="ctr"/>
            <a:r>
              <a:rPr lang="en-US" sz="1600" b="1" dirty="0" smtClean="0">
                <a:solidFill>
                  <a:srgbClr val="263577"/>
                </a:solidFill>
              </a:rPr>
              <a:t>Georgian Bay</a:t>
            </a:r>
          </a:p>
          <a:p>
            <a:pPr algn="ctr"/>
            <a:r>
              <a:rPr lang="en-US" sz="1600" dirty="0" smtClean="0">
                <a:solidFill>
                  <a:srgbClr val="263577"/>
                </a:solidFill>
              </a:rPr>
              <a:t>    Landsat 5 (July 1987)</a:t>
            </a:r>
          </a:p>
          <a:p>
            <a:pPr algn="ctr"/>
            <a:r>
              <a:rPr lang="en-US" sz="1600" dirty="0" smtClean="0">
                <a:solidFill>
                  <a:srgbClr val="263577"/>
                </a:solidFill>
              </a:rPr>
              <a:t>    Landsat 8 (June 2013)</a:t>
            </a:r>
          </a:p>
          <a:p>
            <a:pPr algn="ctr"/>
            <a:r>
              <a:rPr lang="en-US" sz="1600" dirty="0" smtClean="0">
                <a:solidFill>
                  <a:srgbClr val="263577"/>
                </a:solidFill>
              </a:rPr>
              <a:t>ASTER DEM </a:t>
            </a:r>
            <a:endParaRPr lang="en-US" sz="1600" dirty="0">
              <a:solidFill>
                <a:srgbClr val="263577"/>
              </a:solidFill>
            </a:endParaRPr>
          </a:p>
        </p:txBody>
      </p:sp>
      <p:sp>
        <p:nvSpPr>
          <p:cNvPr id="13" name="Rounded Rectangle 12"/>
          <p:cNvSpPr/>
          <p:nvPr/>
        </p:nvSpPr>
        <p:spPr>
          <a:xfrm>
            <a:off x="236134" y="5137552"/>
            <a:ext cx="2514600" cy="1504107"/>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348559" y="2055340"/>
            <a:ext cx="2514600" cy="854549"/>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348558" y="3559603"/>
            <a:ext cx="2514600" cy="996513"/>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348558" y="5136715"/>
            <a:ext cx="2514600" cy="1275898"/>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409324" y="1984248"/>
            <a:ext cx="2514600" cy="871854"/>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427302" y="3529017"/>
            <a:ext cx="2514600" cy="953502"/>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393874" y="5184473"/>
            <a:ext cx="2514600" cy="1316059"/>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36134" y="5180782"/>
            <a:ext cx="2514600" cy="1323439"/>
          </a:xfrm>
          <a:prstGeom prst="rect">
            <a:avLst/>
          </a:prstGeom>
          <a:noFill/>
        </p:spPr>
        <p:txBody>
          <a:bodyPr wrap="square" rtlCol="0">
            <a:spAutoFit/>
          </a:bodyPr>
          <a:lstStyle/>
          <a:p>
            <a:pPr algn="ctr"/>
            <a:r>
              <a:rPr lang="en-US" sz="1600" b="1" dirty="0" smtClean="0">
                <a:solidFill>
                  <a:srgbClr val="263577"/>
                </a:solidFill>
              </a:rPr>
              <a:t>Water Levels</a:t>
            </a:r>
          </a:p>
          <a:p>
            <a:pPr algn="ctr"/>
            <a:r>
              <a:rPr lang="en-US" sz="1600" dirty="0" smtClean="0">
                <a:solidFill>
                  <a:srgbClr val="263577"/>
                </a:solidFill>
              </a:rPr>
              <a:t>TOPEX/Jason-1</a:t>
            </a:r>
          </a:p>
          <a:p>
            <a:pPr algn="ctr"/>
            <a:r>
              <a:rPr lang="en-US" sz="1600" dirty="0" smtClean="0">
                <a:solidFill>
                  <a:srgbClr val="263577"/>
                </a:solidFill>
              </a:rPr>
              <a:t>OSTM/Jason-2</a:t>
            </a:r>
          </a:p>
          <a:p>
            <a:pPr algn="ctr"/>
            <a:r>
              <a:rPr lang="en-US" sz="1600" i="1" dirty="0" smtClean="0">
                <a:solidFill>
                  <a:srgbClr val="263577"/>
                </a:solidFill>
              </a:rPr>
              <a:t>In situ </a:t>
            </a:r>
            <a:r>
              <a:rPr lang="en-US" sz="1600" dirty="0" smtClean="0">
                <a:solidFill>
                  <a:srgbClr val="263577"/>
                </a:solidFill>
              </a:rPr>
              <a:t>water level gauges</a:t>
            </a:r>
            <a:endParaRPr lang="en-US" sz="1600" dirty="0">
              <a:solidFill>
                <a:srgbClr val="263577"/>
              </a:solidFill>
            </a:endParaRPr>
          </a:p>
        </p:txBody>
      </p:sp>
      <p:sp>
        <p:nvSpPr>
          <p:cNvPr id="21" name="TextBox 20"/>
          <p:cNvSpPr txBox="1"/>
          <p:nvPr/>
        </p:nvSpPr>
        <p:spPr>
          <a:xfrm>
            <a:off x="3378912" y="2148216"/>
            <a:ext cx="2514600" cy="707886"/>
          </a:xfrm>
          <a:prstGeom prst="rect">
            <a:avLst/>
          </a:prstGeom>
          <a:noFill/>
        </p:spPr>
        <p:txBody>
          <a:bodyPr wrap="square" rtlCol="0">
            <a:spAutoFit/>
          </a:bodyPr>
          <a:lstStyle/>
          <a:p>
            <a:pPr algn="ctr"/>
            <a:r>
              <a:rPr lang="en-US" sz="2000" b="1" dirty="0" smtClean="0">
                <a:solidFill>
                  <a:srgbClr val="263577"/>
                </a:solidFill>
              </a:rPr>
              <a:t>Top of Atmosphere Corrected</a:t>
            </a:r>
            <a:endParaRPr lang="en-US" sz="2000" b="1" dirty="0">
              <a:solidFill>
                <a:srgbClr val="263577"/>
              </a:solidFill>
            </a:endParaRPr>
          </a:p>
        </p:txBody>
      </p:sp>
      <p:sp>
        <p:nvSpPr>
          <p:cNvPr id="22" name="TextBox 21"/>
          <p:cNvSpPr txBox="1"/>
          <p:nvPr/>
        </p:nvSpPr>
        <p:spPr>
          <a:xfrm>
            <a:off x="3378911" y="3704785"/>
            <a:ext cx="2514600" cy="707886"/>
          </a:xfrm>
          <a:prstGeom prst="rect">
            <a:avLst/>
          </a:prstGeom>
          <a:noFill/>
        </p:spPr>
        <p:txBody>
          <a:bodyPr wrap="square" rtlCol="0">
            <a:spAutoFit/>
          </a:bodyPr>
          <a:lstStyle/>
          <a:p>
            <a:pPr algn="ctr"/>
            <a:r>
              <a:rPr lang="en-US" sz="2000" b="1" dirty="0" smtClean="0">
                <a:solidFill>
                  <a:srgbClr val="263577"/>
                </a:solidFill>
              </a:rPr>
              <a:t>Mosaicked Landsat Scenes</a:t>
            </a:r>
            <a:endParaRPr lang="en-US" sz="2000" b="1" dirty="0">
              <a:solidFill>
                <a:srgbClr val="263577"/>
              </a:solidFill>
            </a:endParaRPr>
          </a:p>
        </p:txBody>
      </p:sp>
      <p:sp>
        <p:nvSpPr>
          <p:cNvPr id="23" name="TextBox 22"/>
          <p:cNvSpPr txBox="1"/>
          <p:nvPr/>
        </p:nvSpPr>
        <p:spPr>
          <a:xfrm>
            <a:off x="3344369" y="5128477"/>
            <a:ext cx="2514600" cy="1015663"/>
          </a:xfrm>
          <a:prstGeom prst="rect">
            <a:avLst/>
          </a:prstGeom>
          <a:noFill/>
        </p:spPr>
        <p:txBody>
          <a:bodyPr wrap="square" rtlCol="0">
            <a:spAutoFit/>
          </a:bodyPr>
          <a:lstStyle/>
          <a:p>
            <a:pPr algn="ctr"/>
            <a:r>
              <a:rPr lang="en-US" sz="2000" b="1" dirty="0" smtClean="0">
                <a:solidFill>
                  <a:srgbClr val="263577"/>
                </a:solidFill>
              </a:rPr>
              <a:t>Study area defined by 10 km buffer around shoreline</a:t>
            </a:r>
          </a:p>
        </p:txBody>
      </p:sp>
      <p:sp>
        <p:nvSpPr>
          <p:cNvPr id="24" name="TextBox 23"/>
          <p:cNvSpPr txBox="1"/>
          <p:nvPr/>
        </p:nvSpPr>
        <p:spPr>
          <a:xfrm>
            <a:off x="6448146" y="2071854"/>
            <a:ext cx="2514600" cy="646331"/>
          </a:xfrm>
          <a:prstGeom prst="rect">
            <a:avLst/>
          </a:prstGeom>
          <a:noFill/>
        </p:spPr>
        <p:txBody>
          <a:bodyPr wrap="square" rtlCol="0">
            <a:spAutoFit/>
          </a:bodyPr>
          <a:lstStyle/>
          <a:p>
            <a:pPr algn="ctr"/>
            <a:r>
              <a:rPr lang="en-US" b="1" dirty="0" smtClean="0">
                <a:solidFill>
                  <a:srgbClr val="263577"/>
                </a:solidFill>
              </a:rPr>
              <a:t>Training Site Selection</a:t>
            </a:r>
            <a:endParaRPr lang="en-US" b="1" dirty="0">
              <a:solidFill>
                <a:srgbClr val="263577"/>
              </a:solidFill>
            </a:endParaRPr>
          </a:p>
        </p:txBody>
      </p:sp>
      <p:sp>
        <p:nvSpPr>
          <p:cNvPr id="25" name="TextBox 24"/>
          <p:cNvSpPr txBox="1"/>
          <p:nvPr/>
        </p:nvSpPr>
        <p:spPr>
          <a:xfrm>
            <a:off x="6427302" y="3568398"/>
            <a:ext cx="2514600" cy="923330"/>
          </a:xfrm>
          <a:prstGeom prst="rect">
            <a:avLst/>
          </a:prstGeom>
          <a:noFill/>
        </p:spPr>
        <p:txBody>
          <a:bodyPr wrap="square" rtlCol="0">
            <a:spAutoFit/>
          </a:bodyPr>
          <a:lstStyle/>
          <a:p>
            <a:pPr algn="ctr"/>
            <a:r>
              <a:rPr lang="en-US" b="1" dirty="0" smtClean="0">
                <a:solidFill>
                  <a:srgbClr val="263577"/>
                </a:solidFill>
              </a:rPr>
              <a:t>Random Forest Land Cover Classification Script (R)</a:t>
            </a:r>
            <a:endParaRPr lang="en-US" b="1" dirty="0">
              <a:solidFill>
                <a:srgbClr val="263577"/>
              </a:solidFill>
            </a:endParaRPr>
          </a:p>
        </p:txBody>
      </p:sp>
      <p:sp>
        <p:nvSpPr>
          <p:cNvPr id="26" name="TextBox 25"/>
          <p:cNvSpPr txBox="1"/>
          <p:nvPr/>
        </p:nvSpPr>
        <p:spPr>
          <a:xfrm>
            <a:off x="6392783" y="5380837"/>
            <a:ext cx="2514600" cy="923330"/>
          </a:xfrm>
          <a:prstGeom prst="rect">
            <a:avLst/>
          </a:prstGeom>
          <a:noFill/>
        </p:spPr>
        <p:txBody>
          <a:bodyPr wrap="square" rtlCol="0">
            <a:spAutoFit/>
          </a:bodyPr>
          <a:lstStyle/>
          <a:p>
            <a:pPr algn="ctr"/>
            <a:r>
              <a:rPr lang="en-US" b="1" dirty="0">
                <a:solidFill>
                  <a:srgbClr val="263577"/>
                </a:solidFill>
              </a:rPr>
              <a:t>Comparison to SOLRIS and </a:t>
            </a:r>
            <a:r>
              <a:rPr lang="en-US" b="1" dirty="0" smtClean="0">
                <a:solidFill>
                  <a:srgbClr val="263577"/>
                </a:solidFill>
              </a:rPr>
              <a:t>NOAA   </a:t>
            </a:r>
            <a:r>
              <a:rPr lang="en-US" b="1" dirty="0">
                <a:solidFill>
                  <a:srgbClr val="263577"/>
                </a:solidFill>
              </a:rPr>
              <a:t>C-CAP</a:t>
            </a:r>
          </a:p>
        </p:txBody>
      </p:sp>
      <p:sp>
        <p:nvSpPr>
          <p:cNvPr id="27" name="Right Arrow 26"/>
          <p:cNvSpPr/>
          <p:nvPr/>
        </p:nvSpPr>
        <p:spPr>
          <a:xfrm>
            <a:off x="2804779" y="1270793"/>
            <a:ext cx="457200" cy="457200"/>
          </a:xfrm>
          <a:prstGeom prst="right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5902343" y="1271016"/>
            <a:ext cx="457200" cy="457200"/>
          </a:xfrm>
          <a:prstGeom prst="right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a:off x="4395416" y="3089179"/>
            <a:ext cx="365760" cy="365760"/>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a:off x="4403617" y="4677415"/>
            <a:ext cx="365760" cy="365760"/>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p:cNvSpPr/>
          <p:nvPr/>
        </p:nvSpPr>
        <p:spPr>
          <a:xfrm>
            <a:off x="7449585" y="2917363"/>
            <a:ext cx="468191" cy="532793"/>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29456" y="973769"/>
            <a:ext cx="2697480" cy="578296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a:off x="7441906" y="4544593"/>
            <a:ext cx="468191" cy="532793"/>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130220" y="996683"/>
            <a:ext cx="5832526" cy="576004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75895" y="3634275"/>
            <a:ext cx="2775461" cy="1077218"/>
          </a:xfrm>
          <a:prstGeom prst="rect">
            <a:avLst/>
          </a:prstGeom>
          <a:noFill/>
        </p:spPr>
        <p:txBody>
          <a:bodyPr wrap="square" rtlCol="0">
            <a:spAutoFit/>
          </a:bodyPr>
          <a:lstStyle/>
          <a:p>
            <a:pPr algn="ctr"/>
            <a:r>
              <a:rPr lang="en-US" sz="1600" b="1" dirty="0" smtClean="0">
                <a:solidFill>
                  <a:srgbClr val="263577"/>
                </a:solidFill>
              </a:rPr>
              <a:t>Lake Ontario</a:t>
            </a:r>
          </a:p>
          <a:p>
            <a:pPr algn="ctr"/>
            <a:r>
              <a:rPr lang="en-US" sz="1600" dirty="0" smtClean="0">
                <a:solidFill>
                  <a:srgbClr val="263577"/>
                </a:solidFill>
              </a:rPr>
              <a:t>    Landsat 5 (August 2007)</a:t>
            </a:r>
          </a:p>
          <a:p>
            <a:pPr algn="ctr"/>
            <a:r>
              <a:rPr lang="en-US" sz="1600" dirty="0" smtClean="0">
                <a:solidFill>
                  <a:srgbClr val="263577"/>
                </a:solidFill>
              </a:rPr>
              <a:t>    Landsat 8(June 2014)</a:t>
            </a:r>
          </a:p>
          <a:p>
            <a:pPr algn="ctr"/>
            <a:r>
              <a:rPr lang="en-US" sz="1600" dirty="0" smtClean="0">
                <a:solidFill>
                  <a:srgbClr val="263577"/>
                </a:solidFill>
              </a:rPr>
              <a:t>ASTER DEM</a:t>
            </a:r>
            <a:endParaRPr lang="en-US" sz="1600" dirty="0">
              <a:solidFill>
                <a:srgbClr val="263577"/>
              </a:solidFill>
            </a:endParaRPr>
          </a:p>
        </p:txBody>
      </p:sp>
    </p:spTree>
    <p:extLst>
      <p:ext uri="{BB962C8B-B14F-4D97-AF65-F5344CB8AC3E}">
        <p14:creationId xmlns:p14="http://schemas.microsoft.com/office/powerpoint/2010/main" val="21631248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p:cNvSpPr/>
          <p:nvPr/>
        </p:nvSpPr>
        <p:spPr>
          <a:xfrm>
            <a:off x="221085" y="1888278"/>
            <a:ext cx="2560756" cy="1390766"/>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239782" y="3495843"/>
            <a:ext cx="2560756" cy="1395420"/>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06400" y="183320"/>
            <a:ext cx="7138097" cy="662024"/>
          </a:xfrm>
        </p:spPr>
        <p:txBody>
          <a:bodyPr/>
          <a:lstStyle/>
          <a:p>
            <a:r>
              <a:rPr lang="en-US" dirty="0" smtClean="0"/>
              <a:t>Methodology</a:t>
            </a:r>
            <a:endParaRPr lang="en-US" dirty="0"/>
          </a:p>
        </p:txBody>
      </p:sp>
      <p:sp>
        <p:nvSpPr>
          <p:cNvPr id="5" name="Rounded Rectangle 4"/>
          <p:cNvSpPr/>
          <p:nvPr/>
        </p:nvSpPr>
        <p:spPr>
          <a:xfrm>
            <a:off x="241637" y="1158869"/>
            <a:ext cx="2514600" cy="641356"/>
          </a:xfrm>
          <a:prstGeom prst="roundRect">
            <a:avLst/>
          </a:prstGeom>
          <a:solidFill>
            <a:srgbClr val="384BA4"/>
          </a:solidFill>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321138" y="1160148"/>
            <a:ext cx="2514600" cy="640080"/>
          </a:xfrm>
          <a:prstGeom prst="roundRect">
            <a:avLst/>
          </a:prstGeom>
          <a:solidFill>
            <a:srgbClr val="384BA4"/>
          </a:solidFill>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418702" y="1159953"/>
            <a:ext cx="2514600" cy="640080"/>
          </a:xfrm>
          <a:prstGeom prst="roundRect">
            <a:avLst/>
          </a:prstGeom>
          <a:solidFill>
            <a:srgbClr val="384BA4"/>
          </a:solidFill>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02142" y="1227628"/>
            <a:ext cx="2522968" cy="430887"/>
          </a:xfrm>
          <a:prstGeom prst="rect">
            <a:avLst/>
          </a:prstGeom>
          <a:noFill/>
        </p:spPr>
        <p:txBody>
          <a:bodyPr wrap="square" rtlCol="0">
            <a:spAutoFit/>
          </a:bodyPr>
          <a:lstStyle/>
          <a:p>
            <a:pPr algn="ctr"/>
            <a:r>
              <a:rPr lang="en-US" sz="2200" b="1" dirty="0" smtClean="0">
                <a:solidFill>
                  <a:schemeClr val="bg1"/>
                </a:solidFill>
              </a:rPr>
              <a:t>Data Acquisition</a:t>
            </a:r>
            <a:endParaRPr lang="en-US" sz="2200" b="1" dirty="0">
              <a:solidFill>
                <a:schemeClr val="bg1"/>
              </a:solidFill>
            </a:endParaRPr>
          </a:p>
        </p:txBody>
      </p:sp>
      <p:sp>
        <p:nvSpPr>
          <p:cNvPr id="9" name="TextBox 8"/>
          <p:cNvSpPr txBox="1"/>
          <p:nvPr/>
        </p:nvSpPr>
        <p:spPr>
          <a:xfrm>
            <a:off x="3324393" y="1227627"/>
            <a:ext cx="2518791" cy="430887"/>
          </a:xfrm>
          <a:prstGeom prst="rect">
            <a:avLst/>
          </a:prstGeom>
          <a:noFill/>
        </p:spPr>
        <p:txBody>
          <a:bodyPr wrap="square" rtlCol="0">
            <a:spAutoFit/>
          </a:bodyPr>
          <a:lstStyle/>
          <a:p>
            <a:pPr algn="ctr"/>
            <a:r>
              <a:rPr lang="en-US" sz="2200" b="1" dirty="0" smtClean="0">
                <a:solidFill>
                  <a:schemeClr val="bg1"/>
                </a:solidFill>
              </a:rPr>
              <a:t>Data Processing</a:t>
            </a:r>
            <a:endParaRPr lang="en-US" sz="2200" b="1" dirty="0">
              <a:solidFill>
                <a:schemeClr val="bg1"/>
              </a:solidFill>
            </a:endParaRPr>
          </a:p>
        </p:txBody>
      </p:sp>
      <p:sp>
        <p:nvSpPr>
          <p:cNvPr id="10" name="TextBox 9"/>
          <p:cNvSpPr txBox="1"/>
          <p:nvPr/>
        </p:nvSpPr>
        <p:spPr>
          <a:xfrm>
            <a:off x="6393874" y="1225296"/>
            <a:ext cx="2514600" cy="430887"/>
          </a:xfrm>
          <a:prstGeom prst="rect">
            <a:avLst/>
          </a:prstGeom>
          <a:noFill/>
        </p:spPr>
        <p:txBody>
          <a:bodyPr wrap="square" rtlCol="0">
            <a:spAutoFit/>
          </a:bodyPr>
          <a:lstStyle/>
          <a:p>
            <a:pPr algn="ctr"/>
            <a:r>
              <a:rPr lang="en-US" sz="2200" b="1" dirty="0" smtClean="0">
                <a:solidFill>
                  <a:schemeClr val="bg1"/>
                </a:solidFill>
              </a:rPr>
              <a:t>Data Analysis</a:t>
            </a:r>
            <a:endParaRPr lang="en-US" sz="2200" b="1" dirty="0">
              <a:solidFill>
                <a:schemeClr val="bg1"/>
              </a:solidFill>
            </a:endParaRPr>
          </a:p>
        </p:txBody>
      </p:sp>
      <p:sp>
        <p:nvSpPr>
          <p:cNvPr id="12" name="TextBox 11"/>
          <p:cNvSpPr txBox="1"/>
          <p:nvPr/>
        </p:nvSpPr>
        <p:spPr>
          <a:xfrm>
            <a:off x="120263" y="2029988"/>
            <a:ext cx="2564467" cy="1077218"/>
          </a:xfrm>
          <a:prstGeom prst="rect">
            <a:avLst/>
          </a:prstGeom>
          <a:noFill/>
        </p:spPr>
        <p:txBody>
          <a:bodyPr wrap="square" rtlCol="0">
            <a:spAutoFit/>
          </a:bodyPr>
          <a:lstStyle/>
          <a:p>
            <a:pPr algn="ctr"/>
            <a:r>
              <a:rPr lang="en-US" sz="1600" b="1" dirty="0" smtClean="0">
                <a:solidFill>
                  <a:srgbClr val="263577"/>
                </a:solidFill>
              </a:rPr>
              <a:t>Georgian Bay</a:t>
            </a:r>
          </a:p>
          <a:p>
            <a:pPr algn="ctr"/>
            <a:r>
              <a:rPr lang="en-US" sz="1600" dirty="0" smtClean="0">
                <a:solidFill>
                  <a:srgbClr val="263577"/>
                </a:solidFill>
              </a:rPr>
              <a:t>    Landsat 5 (July 1987)</a:t>
            </a:r>
          </a:p>
          <a:p>
            <a:pPr algn="ctr"/>
            <a:r>
              <a:rPr lang="en-US" sz="1600" dirty="0" smtClean="0">
                <a:solidFill>
                  <a:srgbClr val="263577"/>
                </a:solidFill>
              </a:rPr>
              <a:t>    Landsat 8 (June 2013)</a:t>
            </a:r>
          </a:p>
          <a:p>
            <a:pPr algn="ctr"/>
            <a:r>
              <a:rPr lang="en-US" sz="1600" dirty="0" smtClean="0">
                <a:solidFill>
                  <a:srgbClr val="263577"/>
                </a:solidFill>
              </a:rPr>
              <a:t>ASTER DEM </a:t>
            </a:r>
            <a:endParaRPr lang="en-US" sz="1600" dirty="0">
              <a:solidFill>
                <a:srgbClr val="263577"/>
              </a:solidFill>
            </a:endParaRPr>
          </a:p>
        </p:txBody>
      </p:sp>
      <p:sp>
        <p:nvSpPr>
          <p:cNvPr id="13" name="Rounded Rectangle 12"/>
          <p:cNvSpPr/>
          <p:nvPr/>
        </p:nvSpPr>
        <p:spPr>
          <a:xfrm>
            <a:off x="236134" y="5137552"/>
            <a:ext cx="2514600" cy="1504107"/>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348559" y="2055340"/>
            <a:ext cx="2514600" cy="854549"/>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348558" y="3559603"/>
            <a:ext cx="2514600" cy="996513"/>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348558" y="5136715"/>
            <a:ext cx="2514600" cy="1275898"/>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409324" y="1984248"/>
            <a:ext cx="2514600" cy="871854"/>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427302" y="3529017"/>
            <a:ext cx="2514600" cy="953502"/>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393874" y="5184473"/>
            <a:ext cx="2514600" cy="1316059"/>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36134" y="5180782"/>
            <a:ext cx="2514600" cy="1323439"/>
          </a:xfrm>
          <a:prstGeom prst="rect">
            <a:avLst/>
          </a:prstGeom>
          <a:noFill/>
        </p:spPr>
        <p:txBody>
          <a:bodyPr wrap="square" rtlCol="0">
            <a:spAutoFit/>
          </a:bodyPr>
          <a:lstStyle/>
          <a:p>
            <a:pPr algn="ctr"/>
            <a:r>
              <a:rPr lang="en-US" sz="1600" b="1" dirty="0" smtClean="0">
                <a:solidFill>
                  <a:srgbClr val="263577"/>
                </a:solidFill>
              </a:rPr>
              <a:t>Water Levels</a:t>
            </a:r>
          </a:p>
          <a:p>
            <a:pPr algn="ctr"/>
            <a:r>
              <a:rPr lang="en-US" sz="1600" dirty="0" smtClean="0">
                <a:solidFill>
                  <a:srgbClr val="263577"/>
                </a:solidFill>
              </a:rPr>
              <a:t>TOPEX/Jason-1</a:t>
            </a:r>
          </a:p>
          <a:p>
            <a:pPr algn="ctr"/>
            <a:r>
              <a:rPr lang="en-US" sz="1600" dirty="0" smtClean="0">
                <a:solidFill>
                  <a:srgbClr val="263577"/>
                </a:solidFill>
              </a:rPr>
              <a:t>OSTM/Jason-2</a:t>
            </a:r>
          </a:p>
          <a:p>
            <a:pPr algn="ctr"/>
            <a:r>
              <a:rPr lang="en-US" sz="1600" i="1" dirty="0" smtClean="0">
                <a:solidFill>
                  <a:srgbClr val="263577"/>
                </a:solidFill>
              </a:rPr>
              <a:t>In situ </a:t>
            </a:r>
            <a:r>
              <a:rPr lang="en-US" sz="1600" dirty="0" smtClean="0">
                <a:solidFill>
                  <a:srgbClr val="263577"/>
                </a:solidFill>
              </a:rPr>
              <a:t>water level gauges</a:t>
            </a:r>
            <a:endParaRPr lang="en-US" sz="1600" dirty="0">
              <a:solidFill>
                <a:srgbClr val="263577"/>
              </a:solidFill>
            </a:endParaRPr>
          </a:p>
        </p:txBody>
      </p:sp>
      <p:sp>
        <p:nvSpPr>
          <p:cNvPr id="21" name="TextBox 20"/>
          <p:cNvSpPr txBox="1"/>
          <p:nvPr/>
        </p:nvSpPr>
        <p:spPr>
          <a:xfrm>
            <a:off x="3378912" y="2148216"/>
            <a:ext cx="2514600" cy="707886"/>
          </a:xfrm>
          <a:prstGeom prst="rect">
            <a:avLst/>
          </a:prstGeom>
          <a:noFill/>
        </p:spPr>
        <p:txBody>
          <a:bodyPr wrap="square" rtlCol="0">
            <a:spAutoFit/>
          </a:bodyPr>
          <a:lstStyle/>
          <a:p>
            <a:pPr algn="ctr"/>
            <a:r>
              <a:rPr lang="en-US" sz="2000" b="1" dirty="0" smtClean="0">
                <a:solidFill>
                  <a:srgbClr val="263577"/>
                </a:solidFill>
              </a:rPr>
              <a:t>Top of Atmosphere Corrected</a:t>
            </a:r>
            <a:endParaRPr lang="en-US" sz="2000" b="1" dirty="0">
              <a:solidFill>
                <a:srgbClr val="263577"/>
              </a:solidFill>
            </a:endParaRPr>
          </a:p>
        </p:txBody>
      </p:sp>
      <p:sp>
        <p:nvSpPr>
          <p:cNvPr id="22" name="TextBox 21"/>
          <p:cNvSpPr txBox="1"/>
          <p:nvPr/>
        </p:nvSpPr>
        <p:spPr>
          <a:xfrm>
            <a:off x="3378911" y="3704785"/>
            <a:ext cx="2514600" cy="707886"/>
          </a:xfrm>
          <a:prstGeom prst="rect">
            <a:avLst/>
          </a:prstGeom>
          <a:noFill/>
        </p:spPr>
        <p:txBody>
          <a:bodyPr wrap="square" rtlCol="0">
            <a:spAutoFit/>
          </a:bodyPr>
          <a:lstStyle/>
          <a:p>
            <a:pPr algn="ctr"/>
            <a:r>
              <a:rPr lang="en-US" sz="2000" b="1" dirty="0" smtClean="0">
                <a:solidFill>
                  <a:srgbClr val="263577"/>
                </a:solidFill>
              </a:rPr>
              <a:t>Mosaicked Landsat Scenes</a:t>
            </a:r>
            <a:endParaRPr lang="en-US" sz="2000" b="1" dirty="0">
              <a:solidFill>
                <a:srgbClr val="263577"/>
              </a:solidFill>
            </a:endParaRPr>
          </a:p>
        </p:txBody>
      </p:sp>
      <p:sp>
        <p:nvSpPr>
          <p:cNvPr id="23" name="TextBox 22"/>
          <p:cNvSpPr txBox="1"/>
          <p:nvPr/>
        </p:nvSpPr>
        <p:spPr>
          <a:xfrm>
            <a:off x="3344369" y="5128477"/>
            <a:ext cx="2514600" cy="1015663"/>
          </a:xfrm>
          <a:prstGeom prst="rect">
            <a:avLst/>
          </a:prstGeom>
          <a:noFill/>
        </p:spPr>
        <p:txBody>
          <a:bodyPr wrap="square" rtlCol="0">
            <a:spAutoFit/>
          </a:bodyPr>
          <a:lstStyle/>
          <a:p>
            <a:pPr algn="ctr"/>
            <a:r>
              <a:rPr lang="en-US" sz="2000" b="1" dirty="0" smtClean="0">
                <a:solidFill>
                  <a:srgbClr val="263577"/>
                </a:solidFill>
              </a:rPr>
              <a:t>Study area defined by 10 km buffer around shoreline</a:t>
            </a:r>
          </a:p>
        </p:txBody>
      </p:sp>
      <p:sp>
        <p:nvSpPr>
          <p:cNvPr id="24" name="TextBox 23"/>
          <p:cNvSpPr txBox="1"/>
          <p:nvPr/>
        </p:nvSpPr>
        <p:spPr>
          <a:xfrm>
            <a:off x="6448146" y="2071854"/>
            <a:ext cx="2514600" cy="646331"/>
          </a:xfrm>
          <a:prstGeom prst="rect">
            <a:avLst/>
          </a:prstGeom>
          <a:noFill/>
        </p:spPr>
        <p:txBody>
          <a:bodyPr wrap="square" rtlCol="0">
            <a:spAutoFit/>
          </a:bodyPr>
          <a:lstStyle/>
          <a:p>
            <a:pPr algn="ctr"/>
            <a:r>
              <a:rPr lang="en-US" b="1" dirty="0" smtClean="0">
                <a:solidFill>
                  <a:srgbClr val="263577"/>
                </a:solidFill>
              </a:rPr>
              <a:t>Training Site Selection</a:t>
            </a:r>
            <a:endParaRPr lang="en-US" b="1" dirty="0">
              <a:solidFill>
                <a:srgbClr val="263577"/>
              </a:solidFill>
            </a:endParaRPr>
          </a:p>
        </p:txBody>
      </p:sp>
      <p:sp>
        <p:nvSpPr>
          <p:cNvPr id="25" name="TextBox 24"/>
          <p:cNvSpPr txBox="1"/>
          <p:nvPr/>
        </p:nvSpPr>
        <p:spPr>
          <a:xfrm>
            <a:off x="6427302" y="3568398"/>
            <a:ext cx="2514600" cy="923330"/>
          </a:xfrm>
          <a:prstGeom prst="rect">
            <a:avLst/>
          </a:prstGeom>
          <a:noFill/>
        </p:spPr>
        <p:txBody>
          <a:bodyPr wrap="square" rtlCol="0">
            <a:spAutoFit/>
          </a:bodyPr>
          <a:lstStyle/>
          <a:p>
            <a:pPr algn="ctr"/>
            <a:r>
              <a:rPr lang="en-US" b="1" dirty="0" smtClean="0">
                <a:solidFill>
                  <a:srgbClr val="263577"/>
                </a:solidFill>
              </a:rPr>
              <a:t>Random Forest Land Cover Classification Script (R)</a:t>
            </a:r>
            <a:endParaRPr lang="en-US" b="1" dirty="0">
              <a:solidFill>
                <a:srgbClr val="263577"/>
              </a:solidFill>
            </a:endParaRPr>
          </a:p>
        </p:txBody>
      </p:sp>
      <p:sp>
        <p:nvSpPr>
          <p:cNvPr id="26" name="TextBox 25"/>
          <p:cNvSpPr txBox="1"/>
          <p:nvPr/>
        </p:nvSpPr>
        <p:spPr>
          <a:xfrm>
            <a:off x="6392783" y="5380837"/>
            <a:ext cx="2514600" cy="923330"/>
          </a:xfrm>
          <a:prstGeom prst="rect">
            <a:avLst/>
          </a:prstGeom>
          <a:noFill/>
        </p:spPr>
        <p:txBody>
          <a:bodyPr wrap="square" rtlCol="0">
            <a:spAutoFit/>
          </a:bodyPr>
          <a:lstStyle/>
          <a:p>
            <a:pPr algn="ctr"/>
            <a:r>
              <a:rPr lang="en-US" b="1" dirty="0">
                <a:solidFill>
                  <a:srgbClr val="263577"/>
                </a:solidFill>
              </a:rPr>
              <a:t>Comparison to SOLRIS and </a:t>
            </a:r>
            <a:r>
              <a:rPr lang="en-US" b="1" dirty="0" smtClean="0">
                <a:solidFill>
                  <a:srgbClr val="263577"/>
                </a:solidFill>
              </a:rPr>
              <a:t>NOAA  </a:t>
            </a:r>
            <a:r>
              <a:rPr lang="en-US" b="1" dirty="0">
                <a:solidFill>
                  <a:srgbClr val="263577"/>
                </a:solidFill>
              </a:rPr>
              <a:t>C-CAP</a:t>
            </a:r>
          </a:p>
        </p:txBody>
      </p:sp>
      <p:sp>
        <p:nvSpPr>
          <p:cNvPr id="27" name="Right Arrow 26"/>
          <p:cNvSpPr/>
          <p:nvPr/>
        </p:nvSpPr>
        <p:spPr>
          <a:xfrm>
            <a:off x="2804779" y="1270793"/>
            <a:ext cx="457200" cy="457200"/>
          </a:xfrm>
          <a:prstGeom prst="right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5902343" y="1271016"/>
            <a:ext cx="457200" cy="457200"/>
          </a:xfrm>
          <a:prstGeom prst="right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a:off x="4395416" y="3089179"/>
            <a:ext cx="365760" cy="365760"/>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a:off x="4403617" y="4677415"/>
            <a:ext cx="365760" cy="365760"/>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p:cNvSpPr/>
          <p:nvPr/>
        </p:nvSpPr>
        <p:spPr>
          <a:xfrm>
            <a:off x="7449585" y="2917363"/>
            <a:ext cx="468191" cy="532793"/>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279043" y="991354"/>
            <a:ext cx="2581472" cy="578296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a:off x="7441906" y="4544593"/>
            <a:ext cx="468191" cy="532793"/>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75895" y="3634275"/>
            <a:ext cx="2775461" cy="1077218"/>
          </a:xfrm>
          <a:prstGeom prst="rect">
            <a:avLst/>
          </a:prstGeom>
          <a:noFill/>
        </p:spPr>
        <p:txBody>
          <a:bodyPr wrap="square" rtlCol="0">
            <a:spAutoFit/>
          </a:bodyPr>
          <a:lstStyle/>
          <a:p>
            <a:pPr algn="ctr"/>
            <a:r>
              <a:rPr lang="en-US" sz="1600" b="1" dirty="0" smtClean="0">
                <a:solidFill>
                  <a:srgbClr val="263577"/>
                </a:solidFill>
              </a:rPr>
              <a:t>Lake Ontario</a:t>
            </a:r>
          </a:p>
          <a:p>
            <a:pPr algn="ctr"/>
            <a:r>
              <a:rPr lang="en-US" sz="1600" dirty="0" smtClean="0">
                <a:solidFill>
                  <a:srgbClr val="263577"/>
                </a:solidFill>
              </a:rPr>
              <a:t>    Landsat 5 (August 2007)</a:t>
            </a:r>
          </a:p>
          <a:p>
            <a:pPr algn="ctr"/>
            <a:r>
              <a:rPr lang="en-US" sz="1600" dirty="0" smtClean="0">
                <a:solidFill>
                  <a:srgbClr val="263577"/>
                </a:solidFill>
              </a:rPr>
              <a:t>    Landsat 8(June 2014)</a:t>
            </a:r>
          </a:p>
          <a:p>
            <a:pPr algn="ctr"/>
            <a:r>
              <a:rPr lang="en-US" sz="1600" dirty="0" smtClean="0">
                <a:solidFill>
                  <a:srgbClr val="263577"/>
                </a:solidFill>
              </a:rPr>
              <a:t>ASTER DEM</a:t>
            </a:r>
            <a:endParaRPr lang="en-US" sz="1600" dirty="0">
              <a:solidFill>
                <a:srgbClr val="263577"/>
              </a:solidFill>
            </a:endParaRPr>
          </a:p>
        </p:txBody>
      </p:sp>
      <p:sp>
        <p:nvSpPr>
          <p:cNvPr id="4" name="Rectangle 3"/>
          <p:cNvSpPr/>
          <p:nvPr/>
        </p:nvSpPr>
        <p:spPr>
          <a:xfrm>
            <a:off x="120263" y="991354"/>
            <a:ext cx="2731093" cy="578296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359544" y="991354"/>
            <a:ext cx="2603202" cy="578296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1454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p:cNvSpPr/>
          <p:nvPr/>
        </p:nvSpPr>
        <p:spPr>
          <a:xfrm>
            <a:off x="221085" y="1888278"/>
            <a:ext cx="2560756" cy="1390766"/>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239782" y="3495843"/>
            <a:ext cx="2560756" cy="1395420"/>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41637" y="1158869"/>
            <a:ext cx="2514600" cy="641356"/>
          </a:xfrm>
          <a:prstGeom prst="roundRect">
            <a:avLst/>
          </a:prstGeom>
          <a:solidFill>
            <a:srgbClr val="384BA4"/>
          </a:solidFill>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321138" y="1160148"/>
            <a:ext cx="2514600" cy="640080"/>
          </a:xfrm>
          <a:prstGeom prst="roundRect">
            <a:avLst/>
          </a:prstGeom>
          <a:solidFill>
            <a:srgbClr val="384BA4"/>
          </a:solidFill>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02142" y="1227628"/>
            <a:ext cx="2522968" cy="430887"/>
          </a:xfrm>
          <a:prstGeom prst="rect">
            <a:avLst/>
          </a:prstGeom>
          <a:noFill/>
        </p:spPr>
        <p:txBody>
          <a:bodyPr wrap="square" rtlCol="0">
            <a:spAutoFit/>
          </a:bodyPr>
          <a:lstStyle/>
          <a:p>
            <a:pPr algn="ctr"/>
            <a:r>
              <a:rPr lang="en-US" sz="2200" b="1" dirty="0" smtClean="0">
                <a:solidFill>
                  <a:schemeClr val="bg1"/>
                </a:solidFill>
              </a:rPr>
              <a:t>Data Acquisition</a:t>
            </a:r>
            <a:endParaRPr lang="en-US" sz="2200" b="1" dirty="0">
              <a:solidFill>
                <a:schemeClr val="bg1"/>
              </a:solidFill>
            </a:endParaRPr>
          </a:p>
        </p:txBody>
      </p:sp>
      <p:sp>
        <p:nvSpPr>
          <p:cNvPr id="9" name="TextBox 8"/>
          <p:cNvSpPr txBox="1"/>
          <p:nvPr/>
        </p:nvSpPr>
        <p:spPr>
          <a:xfrm>
            <a:off x="3324393" y="1227627"/>
            <a:ext cx="2518791" cy="430887"/>
          </a:xfrm>
          <a:prstGeom prst="rect">
            <a:avLst/>
          </a:prstGeom>
          <a:noFill/>
        </p:spPr>
        <p:txBody>
          <a:bodyPr wrap="square" rtlCol="0">
            <a:spAutoFit/>
          </a:bodyPr>
          <a:lstStyle/>
          <a:p>
            <a:pPr algn="ctr"/>
            <a:r>
              <a:rPr lang="en-US" sz="2200" b="1" dirty="0" smtClean="0">
                <a:solidFill>
                  <a:schemeClr val="bg1"/>
                </a:solidFill>
              </a:rPr>
              <a:t>Data Processing</a:t>
            </a:r>
            <a:endParaRPr lang="en-US" sz="2200" b="1" dirty="0">
              <a:solidFill>
                <a:schemeClr val="bg1"/>
              </a:solidFill>
            </a:endParaRPr>
          </a:p>
        </p:txBody>
      </p:sp>
      <p:sp>
        <p:nvSpPr>
          <p:cNvPr id="13" name="Rounded Rectangle 12"/>
          <p:cNvSpPr/>
          <p:nvPr/>
        </p:nvSpPr>
        <p:spPr>
          <a:xfrm>
            <a:off x="236134" y="5137552"/>
            <a:ext cx="2514600" cy="1504107"/>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348559" y="2055340"/>
            <a:ext cx="2514600" cy="854549"/>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348558" y="3559603"/>
            <a:ext cx="2514600" cy="996513"/>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348558" y="5136715"/>
            <a:ext cx="2514600" cy="1275898"/>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36134" y="5180782"/>
            <a:ext cx="2514600" cy="1323439"/>
          </a:xfrm>
          <a:prstGeom prst="rect">
            <a:avLst/>
          </a:prstGeom>
          <a:noFill/>
        </p:spPr>
        <p:txBody>
          <a:bodyPr wrap="square" rtlCol="0">
            <a:spAutoFit/>
          </a:bodyPr>
          <a:lstStyle/>
          <a:p>
            <a:pPr algn="ctr"/>
            <a:r>
              <a:rPr lang="en-US" sz="1600" b="1" dirty="0" smtClean="0">
                <a:solidFill>
                  <a:srgbClr val="263577"/>
                </a:solidFill>
              </a:rPr>
              <a:t>Water Levels</a:t>
            </a:r>
          </a:p>
          <a:p>
            <a:pPr algn="ctr"/>
            <a:r>
              <a:rPr lang="en-US" sz="1600" dirty="0" smtClean="0">
                <a:solidFill>
                  <a:srgbClr val="263577"/>
                </a:solidFill>
              </a:rPr>
              <a:t>TOPEX/Jason-1</a:t>
            </a:r>
          </a:p>
          <a:p>
            <a:pPr algn="ctr"/>
            <a:r>
              <a:rPr lang="en-US" sz="1600" dirty="0" smtClean="0">
                <a:solidFill>
                  <a:srgbClr val="263577"/>
                </a:solidFill>
              </a:rPr>
              <a:t>OSTM/Jason-2</a:t>
            </a:r>
          </a:p>
          <a:p>
            <a:pPr algn="ctr"/>
            <a:r>
              <a:rPr lang="en-US" sz="1600" i="1" dirty="0" smtClean="0">
                <a:solidFill>
                  <a:srgbClr val="263577"/>
                </a:solidFill>
              </a:rPr>
              <a:t>In situ </a:t>
            </a:r>
            <a:r>
              <a:rPr lang="en-US" sz="1600" dirty="0" smtClean="0">
                <a:solidFill>
                  <a:srgbClr val="263577"/>
                </a:solidFill>
              </a:rPr>
              <a:t>water level gauges</a:t>
            </a:r>
            <a:endParaRPr lang="en-US" sz="1600" dirty="0">
              <a:solidFill>
                <a:srgbClr val="263577"/>
              </a:solidFill>
            </a:endParaRPr>
          </a:p>
        </p:txBody>
      </p:sp>
      <p:sp>
        <p:nvSpPr>
          <p:cNvPr id="21" name="TextBox 20"/>
          <p:cNvSpPr txBox="1"/>
          <p:nvPr/>
        </p:nvSpPr>
        <p:spPr>
          <a:xfrm>
            <a:off x="3378912" y="2148216"/>
            <a:ext cx="2514600" cy="707886"/>
          </a:xfrm>
          <a:prstGeom prst="rect">
            <a:avLst/>
          </a:prstGeom>
          <a:noFill/>
        </p:spPr>
        <p:txBody>
          <a:bodyPr wrap="square" rtlCol="0">
            <a:spAutoFit/>
          </a:bodyPr>
          <a:lstStyle/>
          <a:p>
            <a:pPr algn="ctr"/>
            <a:r>
              <a:rPr lang="en-US" sz="2000" b="1" dirty="0" smtClean="0">
                <a:solidFill>
                  <a:srgbClr val="263577"/>
                </a:solidFill>
              </a:rPr>
              <a:t>Top of Atmosphere Corrected</a:t>
            </a:r>
            <a:endParaRPr lang="en-US" sz="2000" b="1" dirty="0">
              <a:solidFill>
                <a:srgbClr val="263577"/>
              </a:solidFill>
            </a:endParaRPr>
          </a:p>
        </p:txBody>
      </p:sp>
      <p:sp>
        <p:nvSpPr>
          <p:cNvPr id="22" name="TextBox 21"/>
          <p:cNvSpPr txBox="1"/>
          <p:nvPr/>
        </p:nvSpPr>
        <p:spPr>
          <a:xfrm>
            <a:off x="3378911" y="3704785"/>
            <a:ext cx="2514600" cy="707886"/>
          </a:xfrm>
          <a:prstGeom prst="rect">
            <a:avLst/>
          </a:prstGeom>
          <a:noFill/>
        </p:spPr>
        <p:txBody>
          <a:bodyPr wrap="square" rtlCol="0">
            <a:spAutoFit/>
          </a:bodyPr>
          <a:lstStyle/>
          <a:p>
            <a:pPr algn="ctr"/>
            <a:r>
              <a:rPr lang="en-US" sz="2000" b="1" dirty="0" smtClean="0">
                <a:solidFill>
                  <a:srgbClr val="263577"/>
                </a:solidFill>
              </a:rPr>
              <a:t>Mosaicked Landsat Scenes</a:t>
            </a:r>
            <a:endParaRPr lang="en-US" sz="2000" b="1" dirty="0">
              <a:solidFill>
                <a:srgbClr val="263577"/>
              </a:solidFill>
            </a:endParaRPr>
          </a:p>
        </p:txBody>
      </p:sp>
      <p:sp>
        <p:nvSpPr>
          <p:cNvPr id="23" name="TextBox 22"/>
          <p:cNvSpPr txBox="1"/>
          <p:nvPr/>
        </p:nvSpPr>
        <p:spPr>
          <a:xfrm>
            <a:off x="3344369" y="5128477"/>
            <a:ext cx="2514600" cy="1015663"/>
          </a:xfrm>
          <a:prstGeom prst="rect">
            <a:avLst/>
          </a:prstGeom>
          <a:noFill/>
        </p:spPr>
        <p:txBody>
          <a:bodyPr wrap="square" rtlCol="0">
            <a:spAutoFit/>
          </a:bodyPr>
          <a:lstStyle/>
          <a:p>
            <a:pPr algn="ctr"/>
            <a:r>
              <a:rPr lang="en-US" sz="2000" b="1" dirty="0" smtClean="0">
                <a:solidFill>
                  <a:srgbClr val="263577"/>
                </a:solidFill>
              </a:rPr>
              <a:t>Study area defined by 10 km buffer around shoreline</a:t>
            </a:r>
          </a:p>
        </p:txBody>
      </p:sp>
      <p:sp>
        <p:nvSpPr>
          <p:cNvPr id="27" name="Right Arrow 26"/>
          <p:cNvSpPr/>
          <p:nvPr/>
        </p:nvSpPr>
        <p:spPr>
          <a:xfrm>
            <a:off x="2804779" y="1270793"/>
            <a:ext cx="457200" cy="457200"/>
          </a:xfrm>
          <a:prstGeom prst="right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a:off x="4395416" y="3089179"/>
            <a:ext cx="365760" cy="365760"/>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a:off x="4403617" y="4677415"/>
            <a:ext cx="365760" cy="365760"/>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06400" y="183320"/>
            <a:ext cx="7138097" cy="662024"/>
          </a:xfrm>
        </p:spPr>
        <p:txBody>
          <a:bodyPr/>
          <a:lstStyle/>
          <a:p>
            <a:r>
              <a:rPr lang="en-US" dirty="0" smtClean="0"/>
              <a:t>Methodology</a:t>
            </a:r>
            <a:endParaRPr lang="en-US" dirty="0"/>
          </a:p>
        </p:txBody>
      </p:sp>
      <p:sp>
        <p:nvSpPr>
          <p:cNvPr id="7" name="Rounded Rectangle 6"/>
          <p:cNvSpPr/>
          <p:nvPr/>
        </p:nvSpPr>
        <p:spPr>
          <a:xfrm>
            <a:off x="6418702" y="1159953"/>
            <a:ext cx="2514600" cy="640080"/>
          </a:xfrm>
          <a:prstGeom prst="roundRect">
            <a:avLst/>
          </a:prstGeom>
          <a:solidFill>
            <a:srgbClr val="384BA4"/>
          </a:solidFill>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393874" y="1225296"/>
            <a:ext cx="2514600" cy="430887"/>
          </a:xfrm>
          <a:prstGeom prst="rect">
            <a:avLst/>
          </a:prstGeom>
          <a:noFill/>
        </p:spPr>
        <p:txBody>
          <a:bodyPr wrap="square" rtlCol="0">
            <a:spAutoFit/>
          </a:bodyPr>
          <a:lstStyle/>
          <a:p>
            <a:pPr algn="ctr"/>
            <a:r>
              <a:rPr lang="en-US" sz="2200" b="1" dirty="0" smtClean="0">
                <a:solidFill>
                  <a:schemeClr val="bg1"/>
                </a:solidFill>
              </a:rPr>
              <a:t>Data Analysis</a:t>
            </a:r>
            <a:endParaRPr lang="en-US" sz="2200" b="1" dirty="0">
              <a:solidFill>
                <a:schemeClr val="bg1"/>
              </a:solidFill>
            </a:endParaRPr>
          </a:p>
        </p:txBody>
      </p:sp>
      <p:sp>
        <p:nvSpPr>
          <p:cNvPr id="12" name="TextBox 11"/>
          <p:cNvSpPr txBox="1"/>
          <p:nvPr/>
        </p:nvSpPr>
        <p:spPr>
          <a:xfrm>
            <a:off x="120263" y="2029988"/>
            <a:ext cx="2564467" cy="1077218"/>
          </a:xfrm>
          <a:prstGeom prst="rect">
            <a:avLst/>
          </a:prstGeom>
          <a:noFill/>
        </p:spPr>
        <p:txBody>
          <a:bodyPr wrap="square" rtlCol="0">
            <a:spAutoFit/>
          </a:bodyPr>
          <a:lstStyle/>
          <a:p>
            <a:pPr algn="ctr"/>
            <a:r>
              <a:rPr lang="en-US" sz="1600" b="1" dirty="0" smtClean="0">
                <a:solidFill>
                  <a:srgbClr val="263577"/>
                </a:solidFill>
              </a:rPr>
              <a:t>Georgian Bay</a:t>
            </a:r>
          </a:p>
          <a:p>
            <a:pPr algn="ctr"/>
            <a:r>
              <a:rPr lang="en-US" sz="1600" dirty="0" smtClean="0">
                <a:solidFill>
                  <a:srgbClr val="263577"/>
                </a:solidFill>
              </a:rPr>
              <a:t>    Landsat 5 (July 1987)</a:t>
            </a:r>
          </a:p>
          <a:p>
            <a:pPr algn="ctr"/>
            <a:r>
              <a:rPr lang="en-US" sz="1600" dirty="0" smtClean="0">
                <a:solidFill>
                  <a:srgbClr val="263577"/>
                </a:solidFill>
              </a:rPr>
              <a:t>    Landsat 8 (June 2013)</a:t>
            </a:r>
          </a:p>
          <a:p>
            <a:pPr algn="ctr"/>
            <a:r>
              <a:rPr lang="en-US" sz="1600" dirty="0" smtClean="0">
                <a:solidFill>
                  <a:srgbClr val="263577"/>
                </a:solidFill>
              </a:rPr>
              <a:t>ASTER DEM </a:t>
            </a:r>
            <a:endParaRPr lang="en-US" sz="1600" dirty="0">
              <a:solidFill>
                <a:srgbClr val="263577"/>
              </a:solidFill>
            </a:endParaRPr>
          </a:p>
        </p:txBody>
      </p:sp>
      <p:sp>
        <p:nvSpPr>
          <p:cNvPr id="17" name="Rounded Rectangle 16"/>
          <p:cNvSpPr/>
          <p:nvPr/>
        </p:nvSpPr>
        <p:spPr>
          <a:xfrm>
            <a:off x="6409324" y="1984248"/>
            <a:ext cx="2514600" cy="871854"/>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427302" y="3529017"/>
            <a:ext cx="2514600" cy="953502"/>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393874" y="5184473"/>
            <a:ext cx="2514600" cy="1457186"/>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448146" y="2071854"/>
            <a:ext cx="2514600" cy="646331"/>
          </a:xfrm>
          <a:prstGeom prst="rect">
            <a:avLst/>
          </a:prstGeom>
          <a:noFill/>
        </p:spPr>
        <p:txBody>
          <a:bodyPr wrap="square" rtlCol="0">
            <a:spAutoFit/>
          </a:bodyPr>
          <a:lstStyle/>
          <a:p>
            <a:pPr algn="ctr"/>
            <a:r>
              <a:rPr lang="en-US" b="1" dirty="0" smtClean="0">
                <a:solidFill>
                  <a:srgbClr val="263577"/>
                </a:solidFill>
              </a:rPr>
              <a:t>Training Site Selection</a:t>
            </a:r>
            <a:endParaRPr lang="en-US" b="1" dirty="0">
              <a:solidFill>
                <a:srgbClr val="263577"/>
              </a:solidFill>
            </a:endParaRPr>
          </a:p>
        </p:txBody>
      </p:sp>
      <p:sp>
        <p:nvSpPr>
          <p:cNvPr id="25" name="TextBox 24"/>
          <p:cNvSpPr txBox="1"/>
          <p:nvPr/>
        </p:nvSpPr>
        <p:spPr>
          <a:xfrm>
            <a:off x="6427302" y="3568398"/>
            <a:ext cx="2514600" cy="923330"/>
          </a:xfrm>
          <a:prstGeom prst="rect">
            <a:avLst/>
          </a:prstGeom>
          <a:noFill/>
        </p:spPr>
        <p:txBody>
          <a:bodyPr wrap="square" rtlCol="0">
            <a:spAutoFit/>
          </a:bodyPr>
          <a:lstStyle/>
          <a:p>
            <a:pPr algn="ctr"/>
            <a:r>
              <a:rPr lang="en-US" b="1" dirty="0" smtClean="0">
                <a:solidFill>
                  <a:srgbClr val="263577"/>
                </a:solidFill>
              </a:rPr>
              <a:t>Random Forest Land Cover Classification Script (R)</a:t>
            </a:r>
            <a:endParaRPr lang="en-US" b="1" dirty="0">
              <a:solidFill>
                <a:srgbClr val="263577"/>
              </a:solidFill>
            </a:endParaRPr>
          </a:p>
        </p:txBody>
      </p:sp>
      <p:sp>
        <p:nvSpPr>
          <p:cNvPr id="26" name="TextBox 25"/>
          <p:cNvSpPr txBox="1"/>
          <p:nvPr/>
        </p:nvSpPr>
        <p:spPr>
          <a:xfrm>
            <a:off x="6418702" y="5418131"/>
            <a:ext cx="2489772" cy="923330"/>
          </a:xfrm>
          <a:prstGeom prst="rect">
            <a:avLst/>
          </a:prstGeom>
          <a:noFill/>
        </p:spPr>
        <p:txBody>
          <a:bodyPr wrap="square" rtlCol="0">
            <a:spAutoFit/>
          </a:bodyPr>
          <a:lstStyle/>
          <a:p>
            <a:pPr algn="ctr"/>
            <a:r>
              <a:rPr lang="en-US" b="1" dirty="0" smtClean="0">
                <a:solidFill>
                  <a:srgbClr val="263577"/>
                </a:solidFill>
              </a:rPr>
              <a:t>Comparison to SOLRIS and NOAA C-CAP</a:t>
            </a:r>
            <a:endParaRPr lang="en-US" b="1" dirty="0">
              <a:solidFill>
                <a:srgbClr val="263577"/>
              </a:solidFill>
            </a:endParaRPr>
          </a:p>
        </p:txBody>
      </p:sp>
      <p:sp>
        <p:nvSpPr>
          <p:cNvPr id="28" name="Right Arrow 27"/>
          <p:cNvSpPr/>
          <p:nvPr/>
        </p:nvSpPr>
        <p:spPr>
          <a:xfrm>
            <a:off x="5902343" y="1271016"/>
            <a:ext cx="457200" cy="457200"/>
          </a:xfrm>
          <a:prstGeom prst="right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p:cNvSpPr/>
          <p:nvPr/>
        </p:nvSpPr>
        <p:spPr>
          <a:xfrm>
            <a:off x="7449585" y="2917363"/>
            <a:ext cx="468191" cy="532793"/>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372455" y="993731"/>
            <a:ext cx="2626367" cy="578296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a:off x="7441906" y="4544593"/>
            <a:ext cx="468191" cy="532793"/>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75895" y="3634275"/>
            <a:ext cx="2775461" cy="1077218"/>
          </a:xfrm>
          <a:prstGeom prst="rect">
            <a:avLst/>
          </a:prstGeom>
          <a:noFill/>
        </p:spPr>
        <p:txBody>
          <a:bodyPr wrap="square" rtlCol="0">
            <a:spAutoFit/>
          </a:bodyPr>
          <a:lstStyle/>
          <a:p>
            <a:pPr algn="ctr"/>
            <a:r>
              <a:rPr lang="en-US" sz="1600" b="1" dirty="0" smtClean="0">
                <a:solidFill>
                  <a:srgbClr val="263577"/>
                </a:solidFill>
              </a:rPr>
              <a:t>Lake Ontario</a:t>
            </a:r>
          </a:p>
          <a:p>
            <a:pPr algn="ctr"/>
            <a:r>
              <a:rPr lang="en-US" sz="1600" dirty="0" smtClean="0">
                <a:solidFill>
                  <a:srgbClr val="263577"/>
                </a:solidFill>
              </a:rPr>
              <a:t>    Landsat 5 (August 2007)</a:t>
            </a:r>
          </a:p>
          <a:p>
            <a:pPr algn="ctr"/>
            <a:r>
              <a:rPr lang="en-US" sz="1600" dirty="0" smtClean="0">
                <a:solidFill>
                  <a:srgbClr val="263577"/>
                </a:solidFill>
              </a:rPr>
              <a:t>    Landsat 8(June 2014)</a:t>
            </a:r>
          </a:p>
          <a:p>
            <a:pPr algn="ctr"/>
            <a:r>
              <a:rPr lang="en-US" sz="1600" dirty="0" smtClean="0">
                <a:solidFill>
                  <a:srgbClr val="263577"/>
                </a:solidFill>
              </a:rPr>
              <a:t>ASTER DEM</a:t>
            </a:r>
            <a:endParaRPr lang="en-US" sz="1600" dirty="0">
              <a:solidFill>
                <a:srgbClr val="263577"/>
              </a:solidFill>
            </a:endParaRPr>
          </a:p>
        </p:txBody>
      </p:sp>
      <p:sp>
        <p:nvSpPr>
          <p:cNvPr id="2" name="Rectangle 1"/>
          <p:cNvSpPr/>
          <p:nvPr/>
        </p:nvSpPr>
        <p:spPr>
          <a:xfrm>
            <a:off x="191098" y="1064685"/>
            <a:ext cx="5767178" cy="564105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0017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125415"/>
            <a:ext cx="4291890" cy="555421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187" y="1125415"/>
            <a:ext cx="4291890" cy="5554210"/>
          </a:xfrm>
          <a:prstGeom prst="rect">
            <a:avLst/>
          </a:prstGeom>
        </p:spPr>
      </p:pic>
      <p:sp>
        <p:nvSpPr>
          <p:cNvPr id="3" name="Title 2"/>
          <p:cNvSpPr>
            <a:spLocks noGrp="1"/>
          </p:cNvSpPr>
          <p:nvPr>
            <p:ph type="title"/>
          </p:nvPr>
        </p:nvSpPr>
        <p:spPr>
          <a:xfrm>
            <a:off x="406400" y="133350"/>
            <a:ext cx="7708900" cy="711994"/>
          </a:xfrm>
        </p:spPr>
        <p:txBody>
          <a:bodyPr>
            <a:noAutofit/>
          </a:bodyPr>
          <a:lstStyle/>
          <a:p>
            <a:r>
              <a:rPr lang="en-US" dirty="0" smtClean="0"/>
              <a:t>Results: Classified Maps Georgian Bay</a:t>
            </a:r>
            <a:endParaRPr lang="en-US" dirty="0"/>
          </a:p>
        </p:txBody>
      </p:sp>
      <p:sp>
        <p:nvSpPr>
          <p:cNvPr id="6" name="TextBox 5"/>
          <p:cNvSpPr txBox="1"/>
          <p:nvPr/>
        </p:nvSpPr>
        <p:spPr>
          <a:xfrm>
            <a:off x="1744394" y="3179298"/>
            <a:ext cx="1519311" cy="707886"/>
          </a:xfrm>
          <a:prstGeom prst="rect">
            <a:avLst/>
          </a:prstGeom>
          <a:noFill/>
        </p:spPr>
        <p:txBody>
          <a:bodyPr wrap="square" rtlCol="0">
            <a:spAutoFit/>
          </a:bodyPr>
          <a:lstStyle/>
          <a:p>
            <a:pPr algn="ctr"/>
            <a:r>
              <a:rPr lang="en-US" sz="2000" b="1" dirty="0" smtClean="0">
                <a:solidFill>
                  <a:schemeClr val="bg1"/>
                </a:solidFill>
                <a:latin typeface="Arial" panose="020B0604020202020204" pitchFamily="34" charset="0"/>
                <a:cs typeface="Arial" panose="020B0604020202020204" pitchFamily="34" charset="0"/>
              </a:rPr>
              <a:t>Georgian Bay</a:t>
            </a:r>
            <a:endParaRPr lang="en-US" sz="2000" b="1"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6042501" y="3179298"/>
            <a:ext cx="1519311" cy="707886"/>
          </a:xfrm>
          <a:prstGeom prst="rect">
            <a:avLst/>
          </a:prstGeom>
          <a:noFill/>
        </p:spPr>
        <p:txBody>
          <a:bodyPr wrap="square" rtlCol="0">
            <a:spAutoFit/>
          </a:bodyPr>
          <a:lstStyle/>
          <a:p>
            <a:pPr algn="ctr"/>
            <a:r>
              <a:rPr lang="en-US" sz="2000" b="1" dirty="0" smtClean="0">
                <a:solidFill>
                  <a:schemeClr val="bg1"/>
                </a:solidFill>
                <a:latin typeface="Arial" panose="020B0604020202020204" pitchFamily="34" charset="0"/>
                <a:cs typeface="Arial" panose="020B0604020202020204" pitchFamily="34" charset="0"/>
              </a:rPr>
              <a:t>Georgian Bay</a:t>
            </a:r>
            <a:endParaRPr lang="en-US" sz="20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Results: Wetland vs Non-Wetland Maps</a:t>
            </a:r>
            <a:endParaRPr lang="en-US" dirty="0"/>
          </a:p>
        </p:txBody>
      </p:sp>
      <p:sp>
        <p:nvSpPr>
          <p:cNvPr id="6" name="TextBox 5"/>
          <p:cNvSpPr txBox="1"/>
          <p:nvPr/>
        </p:nvSpPr>
        <p:spPr>
          <a:xfrm>
            <a:off x="1744394" y="3179298"/>
            <a:ext cx="1519311" cy="707886"/>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Georgian Bay</a:t>
            </a:r>
            <a:endParaRPr lang="en-US" sz="20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287" y="1074738"/>
            <a:ext cx="4239490" cy="5486398"/>
          </a:xfrm>
          <a:prstGeom prst="rect">
            <a:avLst/>
          </a:prstGeom>
        </p:spPr>
      </p:pic>
      <p:sp>
        <p:nvSpPr>
          <p:cNvPr id="7" name="TextBox 6"/>
          <p:cNvSpPr txBox="1"/>
          <p:nvPr/>
        </p:nvSpPr>
        <p:spPr>
          <a:xfrm>
            <a:off x="1744394" y="3204579"/>
            <a:ext cx="1519311" cy="707886"/>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Georgian Bay</a:t>
            </a:r>
            <a:endParaRPr lang="en-US" sz="20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7777" y="1074738"/>
            <a:ext cx="4265092" cy="5486398"/>
          </a:xfrm>
          <a:prstGeom prst="rect">
            <a:avLst/>
          </a:prstGeom>
        </p:spPr>
      </p:pic>
      <p:sp>
        <p:nvSpPr>
          <p:cNvPr id="10" name="TextBox 9"/>
          <p:cNvSpPr txBox="1"/>
          <p:nvPr/>
        </p:nvSpPr>
        <p:spPr>
          <a:xfrm>
            <a:off x="6164726" y="3204579"/>
            <a:ext cx="1379771" cy="707886"/>
          </a:xfrm>
          <a:prstGeom prst="rect">
            <a:avLst/>
          </a:prstGeom>
          <a:noFill/>
        </p:spPr>
        <p:txBody>
          <a:bodyPr wrap="square" rtlCol="0">
            <a:spAutoFit/>
          </a:bodyPr>
          <a:lstStyle/>
          <a:p>
            <a:pPr algn="ctr"/>
            <a:r>
              <a:rPr lang="en-US" sz="2000" b="1" dirty="0" smtClean="0"/>
              <a:t>Georgian Bay</a:t>
            </a:r>
            <a:endParaRPr lang="en-US" sz="2000" b="1" dirty="0"/>
          </a:p>
        </p:txBody>
      </p:sp>
    </p:spTree>
    <p:extLst>
      <p:ext uri="{BB962C8B-B14F-4D97-AF65-F5344CB8AC3E}">
        <p14:creationId xmlns:p14="http://schemas.microsoft.com/office/powerpoint/2010/main" val="8406423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6400" y="22013"/>
            <a:ext cx="7705213" cy="789152"/>
          </a:xfrm>
        </p:spPr>
        <p:txBody>
          <a:bodyPr>
            <a:normAutofit fontScale="90000"/>
          </a:bodyPr>
          <a:lstStyle/>
          <a:p>
            <a:r>
              <a:rPr lang="en-US" sz="3600" dirty="0" smtClean="0"/>
              <a:t>Results: Wetlands</a:t>
            </a:r>
            <a:r>
              <a:rPr lang="en-US" dirty="0" smtClean="0"/>
              <a:t> Extent Change Maps</a:t>
            </a:r>
            <a:endParaRPr lang="en-US" dirty="0"/>
          </a:p>
        </p:txBody>
      </p:sp>
      <p:sp>
        <p:nvSpPr>
          <p:cNvPr id="5" name="Rectangle 4"/>
          <p:cNvSpPr/>
          <p:nvPr/>
        </p:nvSpPr>
        <p:spPr>
          <a:xfrm>
            <a:off x="2185416" y="999148"/>
            <a:ext cx="4773168" cy="57489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83" t="1846" r="2748" b="2565"/>
          <a:stretch/>
        </p:blipFill>
        <p:spPr>
          <a:xfrm>
            <a:off x="2403093" y="1043602"/>
            <a:ext cx="4337814" cy="5662246"/>
          </a:xfrm>
          <a:prstGeom prst="rect">
            <a:avLst/>
          </a:prstGeom>
        </p:spPr>
      </p:pic>
      <p:sp>
        <p:nvSpPr>
          <p:cNvPr id="6" name="TextBox 5"/>
          <p:cNvSpPr txBox="1"/>
          <p:nvPr/>
        </p:nvSpPr>
        <p:spPr>
          <a:xfrm>
            <a:off x="3812344" y="3165714"/>
            <a:ext cx="1519311" cy="707886"/>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Georgian Bay</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05904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96" t="2163" r="17077" b="1198"/>
          <a:stretch/>
        </p:blipFill>
        <p:spPr>
          <a:xfrm>
            <a:off x="406400" y="2686928"/>
            <a:ext cx="4901648" cy="3840481"/>
          </a:xfrm>
          <a:prstGeom prst="rect">
            <a:avLst/>
          </a:prstGeom>
        </p:spPr>
      </p:pic>
      <p:sp>
        <p:nvSpPr>
          <p:cNvPr id="5" name="Content Placeholder 1"/>
          <p:cNvSpPr txBox="1">
            <a:spLocks/>
          </p:cNvSpPr>
          <p:nvPr/>
        </p:nvSpPr>
        <p:spPr>
          <a:xfrm>
            <a:off x="182880" y="1125415"/>
            <a:ext cx="8746367" cy="929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lumMod val="75000"/>
                </a:schemeClr>
              </a:buClr>
              <a:buFont typeface="Webdings" panose="05030102010509060703" pitchFamily="18" charset="2"/>
              <a:buChar char="4"/>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ebdings" panose="05030102010509060703" pitchFamily="18" charset="2"/>
              <a:buChar char="4"/>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ebdings" panose="05030102010509060703" pitchFamily="18" charset="2"/>
              <a:buChar char="4"/>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ebdings" panose="05030102010509060703" pitchFamily="18" charset="2"/>
              <a:buChar char="4"/>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ebdings" panose="05030102010509060703" pitchFamily="18" charset="2"/>
              <a:buChar char="4"/>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South Georgian Bay</a:t>
            </a:r>
          </a:p>
          <a:p>
            <a:pPr lvl="1"/>
            <a:r>
              <a:rPr lang="en-US" sz="2400" dirty="0" smtClean="0"/>
              <a:t>2013 Classified map vs. 2008 SOLRIS  map</a:t>
            </a:r>
          </a:p>
          <a:p>
            <a:pPr lvl="1"/>
            <a:endParaRPr lang="en-US" sz="2400" dirty="0" smtClean="0"/>
          </a:p>
          <a:p>
            <a:pPr marL="457200" lvl="1" indent="0">
              <a:buFont typeface="Webdings" panose="05030102010509060703" pitchFamily="18" charset="2"/>
              <a:buNone/>
            </a:pPr>
            <a:endParaRPr lang="en-US" dirty="0" smtClean="0"/>
          </a:p>
          <a:p>
            <a:pPr marL="457200" lvl="1" indent="0">
              <a:buFont typeface="Webdings" panose="05030102010509060703" pitchFamily="18" charset="2"/>
              <a:buNone/>
            </a:pPr>
            <a:endParaRPr lang="en-US" dirty="0" smtClean="0"/>
          </a:p>
        </p:txBody>
      </p:sp>
      <p:sp>
        <p:nvSpPr>
          <p:cNvPr id="3" name="Title 2"/>
          <p:cNvSpPr>
            <a:spLocks noGrp="1"/>
          </p:cNvSpPr>
          <p:nvPr>
            <p:ph type="title"/>
          </p:nvPr>
        </p:nvSpPr>
        <p:spPr/>
        <p:txBody>
          <a:bodyPr/>
          <a:lstStyle/>
          <a:p>
            <a:r>
              <a:rPr lang="en-US" dirty="0" smtClean="0"/>
              <a:t>Results: Comparison with SOLRIS</a:t>
            </a:r>
            <a:endParaRPr lang="en-US" dirty="0"/>
          </a:p>
        </p:txBody>
      </p:sp>
      <p:sp>
        <p:nvSpPr>
          <p:cNvPr id="6" name="TextBox 5"/>
          <p:cNvSpPr txBox="1"/>
          <p:nvPr/>
        </p:nvSpPr>
        <p:spPr>
          <a:xfrm>
            <a:off x="212884" y="1944608"/>
            <a:ext cx="8718231" cy="523220"/>
          </a:xfrm>
          <a:prstGeom prst="rect">
            <a:avLst/>
          </a:prstGeom>
          <a:noFill/>
        </p:spPr>
        <p:txBody>
          <a:bodyPr wrap="square" rtlCol="0">
            <a:spAutoFit/>
          </a:bodyPr>
          <a:lstStyle/>
          <a:p>
            <a:pPr algn="ctr"/>
            <a:r>
              <a:rPr lang="en-US" sz="2800" b="1" dirty="0" smtClean="0">
                <a:solidFill>
                  <a:schemeClr val="accent6">
                    <a:lumMod val="25000"/>
                  </a:schemeClr>
                </a:solidFill>
              </a:rPr>
              <a:t>Overall: 64% Similar</a:t>
            </a:r>
          </a:p>
        </p:txBody>
      </p:sp>
      <p:sp>
        <p:nvSpPr>
          <p:cNvPr id="7" name="Content Placeholder 1"/>
          <p:cNvSpPr txBox="1">
            <a:spLocks/>
          </p:cNvSpPr>
          <p:nvPr/>
        </p:nvSpPr>
        <p:spPr>
          <a:xfrm>
            <a:off x="5368533" y="3089031"/>
            <a:ext cx="3571342" cy="277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lumMod val="75000"/>
                </a:schemeClr>
              </a:buClr>
              <a:buFont typeface="Webdings" panose="05030102010509060703" pitchFamily="18" charset="2"/>
              <a:buChar char="4"/>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ebdings" panose="05030102010509060703" pitchFamily="18" charset="2"/>
              <a:buChar char="4"/>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ebdings" panose="05030102010509060703" pitchFamily="18" charset="2"/>
              <a:buChar char="4"/>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ebdings" panose="05030102010509060703" pitchFamily="18" charset="2"/>
              <a:buChar char="4"/>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ebdings" panose="05030102010509060703" pitchFamily="18" charset="2"/>
              <a:buChar char="4"/>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Biases </a:t>
            </a:r>
            <a:endParaRPr lang="en-US" sz="2400" dirty="0" smtClean="0"/>
          </a:p>
          <a:p>
            <a:pPr lvl="1"/>
            <a:r>
              <a:rPr lang="en-US" dirty="0" smtClean="0"/>
              <a:t>Lower Resolution</a:t>
            </a:r>
          </a:p>
          <a:p>
            <a:pPr lvl="2"/>
            <a:r>
              <a:rPr lang="en-US" dirty="0" smtClean="0"/>
              <a:t>5000 m</a:t>
            </a:r>
            <a:r>
              <a:rPr lang="en-US" baseline="30000" dirty="0" smtClean="0"/>
              <a:t>2</a:t>
            </a:r>
            <a:r>
              <a:rPr lang="en-US" dirty="0" smtClean="0"/>
              <a:t> </a:t>
            </a:r>
            <a:endParaRPr lang="en-US" sz="2000" dirty="0" smtClean="0"/>
          </a:p>
          <a:p>
            <a:pPr lvl="1"/>
            <a:r>
              <a:rPr lang="en-US" dirty="0" smtClean="0"/>
              <a:t>Not time co-incident </a:t>
            </a:r>
            <a:r>
              <a:rPr lang="en-US" sz="2400" dirty="0" smtClean="0"/>
              <a:t> </a:t>
            </a:r>
            <a:endParaRPr lang="en-US" dirty="0" smtClean="0"/>
          </a:p>
          <a:p>
            <a:pPr lvl="1"/>
            <a:r>
              <a:rPr lang="en-US" dirty="0" smtClean="0"/>
              <a:t>Also a land cover classification map</a:t>
            </a:r>
            <a:r>
              <a:rPr lang="en-US" sz="2400" dirty="0" smtClean="0"/>
              <a:t> </a:t>
            </a:r>
          </a:p>
          <a:p>
            <a:pPr lvl="1"/>
            <a:endParaRPr lang="en-US" sz="2400" dirty="0" smtClean="0"/>
          </a:p>
          <a:p>
            <a:pPr lvl="1"/>
            <a:endParaRPr lang="en-US" sz="2400" dirty="0" smtClean="0"/>
          </a:p>
          <a:p>
            <a:pPr marL="457200" lvl="1" indent="0">
              <a:buFont typeface="Webdings" panose="05030102010509060703" pitchFamily="18" charset="2"/>
              <a:buNone/>
            </a:pPr>
            <a:endParaRPr lang="en-US" dirty="0" smtClean="0"/>
          </a:p>
          <a:p>
            <a:pPr marL="457200" lvl="1" indent="0">
              <a:buFont typeface="Webdings" panose="05030102010509060703" pitchFamily="18" charset="2"/>
              <a:buNone/>
            </a:pPr>
            <a:endParaRPr lang="en-US" dirty="0" smtClean="0"/>
          </a:p>
        </p:txBody>
      </p:sp>
      <p:sp>
        <p:nvSpPr>
          <p:cNvPr id="9" name="TextBox 8"/>
          <p:cNvSpPr txBox="1"/>
          <p:nvPr/>
        </p:nvSpPr>
        <p:spPr>
          <a:xfrm>
            <a:off x="1747047" y="3089031"/>
            <a:ext cx="2711326" cy="954107"/>
          </a:xfrm>
          <a:prstGeom prst="rect">
            <a:avLst/>
          </a:prstGeom>
          <a:noFill/>
        </p:spPr>
        <p:txBody>
          <a:bodyPr wrap="square" rtlCol="0">
            <a:spAutoFit/>
          </a:bodyPr>
          <a:lstStyle/>
          <a:p>
            <a:pPr algn="ctr"/>
            <a:r>
              <a:rPr lang="en-US" sz="2800" b="1" dirty="0" smtClean="0"/>
              <a:t>SOLRIS Classification</a:t>
            </a:r>
            <a:endParaRPr lang="en-US" sz="2800" b="1" dirty="0"/>
          </a:p>
        </p:txBody>
      </p:sp>
      <p:sp>
        <p:nvSpPr>
          <p:cNvPr id="10" name="Rectangle 9"/>
          <p:cNvSpPr/>
          <p:nvPr/>
        </p:nvSpPr>
        <p:spPr>
          <a:xfrm>
            <a:off x="212884" y="2686928"/>
            <a:ext cx="5095164" cy="39670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26880853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50000"/>
              </a:lnSpc>
            </a:pPr>
            <a:r>
              <a:rPr lang="en-US" dirty="0" smtClean="0"/>
              <a:t>Link between </a:t>
            </a:r>
            <a:r>
              <a:rPr lang="en-US" dirty="0"/>
              <a:t>terrestrial and aquatic </a:t>
            </a:r>
            <a:r>
              <a:rPr lang="en-US" dirty="0" smtClean="0"/>
              <a:t>ecosystems</a:t>
            </a:r>
          </a:p>
          <a:p>
            <a:pPr>
              <a:lnSpc>
                <a:spcPct val="150000"/>
              </a:lnSpc>
            </a:pPr>
            <a:r>
              <a:rPr lang="en-US" dirty="0" smtClean="0"/>
              <a:t>Wetland </a:t>
            </a:r>
            <a:r>
              <a:rPr lang="en-US" dirty="0"/>
              <a:t>extent </a:t>
            </a:r>
            <a:r>
              <a:rPr lang="en-US" dirty="0" smtClean="0"/>
              <a:t>decreased </a:t>
            </a:r>
            <a:r>
              <a:rPr lang="en-US" dirty="0"/>
              <a:t>up to 90% </a:t>
            </a:r>
            <a:endParaRPr lang="en-US" dirty="0" smtClean="0"/>
          </a:p>
          <a:p>
            <a:pPr>
              <a:lnSpc>
                <a:spcPct val="150000"/>
              </a:lnSpc>
            </a:pPr>
            <a:r>
              <a:rPr lang="en-US" dirty="0" smtClean="0"/>
              <a:t>Ecological and economic benefits:</a:t>
            </a:r>
          </a:p>
          <a:p>
            <a:pPr lvl="1">
              <a:lnSpc>
                <a:spcPct val="150000"/>
              </a:lnSpc>
            </a:pPr>
            <a:r>
              <a:rPr lang="en-US" dirty="0" smtClean="0"/>
              <a:t>Filtration</a:t>
            </a:r>
          </a:p>
          <a:p>
            <a:pPr lvl="1">
              <a:lnSpc>
                <a:spcPct val="150000"/>
              </a:lnSpc>
            </a:pPr>
            <a:r>
              <a:rPr lang="en-US" dirty="0" smtClean="0"/>
              <a:t>Ground water recharge</a:t>
            </a:r>
          </a:p>
          <a:p>
            <a:pPr lvl="1">
              <a:lnSpc>
                <a:spcPct val="150000"/>
              </a:lnSpc>
            </a:pPr>
            <a:r>
              <a:rPr lang="en-US" dirty="0" smtClean="0"/>
              <a:t>Biological diversity</a:t>
            </a:r>
          </a:p>
          <a:p>
            <a:pPr lvl="1">
              <a:lnSpc>
                <a:spcPct val="150000"/>
              </a:lnSpc>
            </a:pPr>
            <a:r>
              <a:rPr lang="en-US" dirty="0" smtClean="0"/>
              <a:t>Tourism</a:t>
            </a:r>
            <a:endParaRPr lang="en-US" dirty="0"/>
          </a:p>
        </p:txBody>
      </p:sp>
      <p:sp>
        <p:nvSpPr>
          <p:cNvPr id="3" name="Title 2"/>
          <p:cNvSpPr>
            <a:spLocks noGrp="1"/>
          </p:cNvSpPr>
          <p:nvPr>
            <p:ph type="title"/>
          </p:nvPr>
        </p:nvSpPr>
        <p:spPr/>
        <p:txBody>
          <a:bodyPr/>
          <a:lstStyle/>
          <a:p>
            <a:r>
              <a:rPr lang="en-US" dirty="0" smtClean="0"/>
              <a:t>Wetlands</a:t>
            </a:r>
            <a:endParaRPr lang="en-US" dirty="0">
              <a:solidFill>
                <a:schemeClr val="tx1"/>
              </a:solidFill>
            </a:endParaRPr>
          </a:p>
        </p:txBody>
      </p:sp>
      <p:sp>
        <p:nvSpPr>
          <p:cNvPr id="5" name="TextBox 4"/>
          <p:cNvSpPr txBox="1"/>
          <p:nvPr/>
        </p:nvSpPr>
        <p:spPr>
          <a:xfrm>
            <a:off x="4585862" y="6413955"/>
            <a:ext cx="3377902" cy="215444"/>
          </a:xfrm>
          <a:prstGeom prst="rect">
            <a:avLst/>
          </a:prstGeom>
          <a:noFill/>
        </p:spPr>
        <p:txBody>
          <a:bodyPr wrap="square" rtlCol="0">
            <a:spAutoFit/>
          </a:bodyPr>
          <a:lstStyle/>
          <a:p>
            <a:r>
              <a:rPr lang="en-US" sz="800" dirty="0" smtClean="0">
                <a:solidFill>
                  <a:schemeClr val="bg1"/>
                </a:solidFill>
              </a:rPr>
              <a:t>Photo by  Miriam Harris, Sandy Bottom State Park, Hampton, VA</a:t>
            </a:r>
            <a:endParaRPr lang="en-US" sz="800" dirty="0">
              <a:solidFill>
                <a:schemeClr val="bg1"/>
              </a:solidFill>
            </a:endParaRPr>
          </a:p>
        </p:txBody>
      </p:sp>
      <p:sp>
        <p:nvSpPr>
          <p:cNvPr id="6" name="Rectangle 5"/>
          <p:cNvSpPr/>
          <p:nvPr/>
        </p:nvSpPr>
        <p:spPr>
          <a:xfrm>
            <a:off x="274165" y="3077308"/>
            <a:ext cx="4227497" cy="3552091"/>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400" y="3138854"/>
            <a:ext cx="8331200" cy="3472961"/>
          </a:xfrm>
          <a:prstGeom prst="rect">
            <a:avLst/>
          </a:prstGeom>
        </p:spPr>
      </p:pic>
      <p:sp>
        <p:nvSpPr>
          <p:cNvPr id="10" name="TextBox 9"/>
          <p:cNvSpPr txBox="1"/>
          <p:nvPr/>
        </p:nvSpPr>
        <p:spPr>
          <a:xfrm>
            <a:off x="5794481" y="6380983"/>
            <a:ext cx="2943119" cy="230832"/>
          </a:xfrm>
          <a:prstGeom prst="rect">
            <a:avLst/>
          </a:prstGeom>
          <a:noFill/>
        </p:spPr>
        <p:txBody>
          <a:bodyPr wrap="square" rtlCol="0">
            <a:spAutoFit/>
          </a:bodyPr>
          <a:lstStyle/>
          <a:p>
            <a:r>
              <a:rPr lang="en-US" sz="900" dirty="0" smtClean="0">
                <a:solidFill>
                  <a:schemeClr val="bg1"/>
                </a:solidFill>
              </a:rPr>
              <a:t>Photo by Neal Herbert, Creative Commons by 2.0</a:t>
            </a:r>
            <a:endParaRPr lang="en-US" sz="900" dirty="0">
              <a:solidFill>
                <a:schemeClr val="bg1"/>
              </a:solidFill>
            </a:endParaRPr>
          </a:p>
        </p:txBody>
      </p:sp>
    </p:spTree>
    <p:extLst>
      <p:ext uri="{BB962C8B-B14F-4D97-AF65-F5344CB8AC3E}">
        <p14:creationId xmlns:p14="http://schemas.microsoft.com/office/powerpoint/2010/main" val="41555511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04376" y="3766632"/>
            <a:ext cx="4789480" cy="2953512"/>
          </a:xfrm>
          <a:prstGeom prst="rect">
            <a:avLst/>
          </a:prstGeom>
        </p:spPr>
      </p:pic>
      <p:sp>
        <p:nvSpPr>
          <p:cNvPr id="3" name="Title 2"/>
          <p:cNvSpPr>
            <a:spLocks noGrp="1"/>
          </p:cNvSpPr>
          <p:nvPr>
            <p:ph type="title"/>
          </p:nvPr>
        </p:nvSpPr>
        <p:spPr>
          <a:xfrm>
            <a:off x="642374" y="161925"/>
            <a:ext cx="7138097" cy="810010"/>
          </a:xfrm>
        </p:spPr>
        <p:txBody>
          <a:bodyPr>
            <a:noAutofit/>
          </a:bodyPr>
          <a:lstStyle/>
          <a:p>
            <a:r>
              <a:rPr lang="en-US" dirty="0" smtClean="0"/>
              <a:t>Results: Classified Maps Southern Lake Ontario</a:t>
            </a:r>
            <a:endParaRPr lang="en-US" dirty="0"/>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1882" y="1204503"/>
            <a:ext cx="2427221" cy="3337429"/>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17036" y="1028377"/>
            <a:ext cx="5164160" cy="3000660"/>
          </a:xfrm>
          <a:prstGeom prst="rect">
            <a:avLst/>
          </a:prstGeom>
        </p:spPr>
      </p:pic>
      <p:sp>
        <p:nvSpPr>
          <p:cNvPr id="17" name="Rectangle 16"/>
          <p:cNvSpPr/>
          <p:nvPr/>
        </p:nvSpPr>
        <p:spPr>
          <a:xfrm>
            <a:off x="112542" y="971935"/>
            <a:ext cx="8901242" cy="57489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444197" y="3944863"/>
            <a:ext cx="1674055" cy="8803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6806" y="5351942"/>
            <a:ext cx="2143029" cy="1053803"/>
          </a:xfrm>
          <a:prstGeom prst="rect">
            <a:avLst/>
          </a:prstGeom>
        </p:spPr>
      </p:pic>
      <p:sp>
        <p:nvSpPr>
          <p:cNvPr id="19" name="Rectangle 18"/>
          <p:cNvSpPr/>
          <p:nvPr/>
        </p:nvSpPr>
        <p:spPr>
          <a:xfrm>
            <a:off x="642374" y="1204503"/>
            <a:ext cx="2681230" cy="345190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38672" y="5351942"/>
            <a:ext cx="2143029" cy="10538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61729" t="76513" r="2448" b="3590"/>
          <a:stretch/>
        </p:blipFill>
        <p:spPr>
          <a:xfrm>
            <a:off x="4863425" y="4434042"/>
            <a:ext cx="1674056" cy="718511"/>
          </a:xfrm>
          <a:prstGeom prst="rect">
            <a:avLst/>
          </a:prstGeom>
        </p:spPr>
      </p:pic>
      <p:sp>
        <p:nvSpPr>
          <p:cNvPr id="6" name="Rectangle 5"/>
          <p:cNvSpPr/>
          <p:nvPr/>
        </p:nvSpPr>
        <p:spPr>
          <a:xfrm>
            <a:off x="4579793" y="4223708"/>
            <a:ext cx="962878" cy="6437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5" name="TextBox 14"/>
          <p:cNvSpPr txBox="1"/>
          <p:nvPr/>
        </p:nvSpPr>
        <p:spPr>
          <a:xfrm>
            <a:off x="5061232" y="2440162"/>
            <a:ext cx="2057020" cy="400110"/>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Lake Ontario</a:t>
            </a:r>
            <a:endParaRPr lang="en-US" sz="2000" b="1" dirty="0">
              <a:latin typeface="Arial" panose="020B0604020202020204" pitchFamily="34" charset="0"/>
              <a:cs typeface="Arial" panose="020B0604020202020204" pitchFamily="34" charset="0"/>
            </a:endParaRPr>
          </a:p>
        </p:txBody>
      </p:sp>
      <p:sp>
        <p:nvSpPr>
          <p:cNvPr id="16" name="TextBox 15"/>
          <p:cNvSpPr txBox="1"/>
          <p:nvPr/>
        </p:nvSpPr>
        <p:spPr>
          <a:xfrm>
            <a:off x="4935783" y="5331961"/>
            <a:ext cx="2057020" cy="400110"/>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Lake Ontario</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67852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76" t="10827" r="1008" b="3822"/>
          <a:stretch/>
        </p:blipFill>
        <p:spPr>
          <a:xfrm>
            <a:off x="3550701" y="3329297"/>
            <a:ext cx="5297878" cy="3113706"/>
          </a:xfrm>
          <a:prstGeom prst="rect">
            <a:avLst/>
          </a:prstGeom>
        </p:spPr>
      </p:pic>
      <p:sp>
        <p:nvSpPr>
          <p:cNvPr id="3" name="Title 2"/>
          <p:cNvSpPr>
            <a:spLocks noGrp="1"/>
          </p:cNvSpPr>
          <p:nvPr>
            <p:ph type="title"/>
          </p:nvPr>
        </p:nvSpPr>
        <p:spPr>
          <a:xfrm>
            <a:off x="642374" y="161925"/>
            <a:ext cx="7138097" cy="810010"/>
          </a:xfrm>
        </p:spPr>
        <p:txBody>
          <a:bodyPr>
            <a:noAutofit/>
          </a:bodyPr>
          <a:lstStyle/>
          <a:p>
            <a:r>
              <a:rPr lang="en-US" dirty="0" smtClean="0"/>
              <a:t>Results: Comparison </a:t>
            </a:r>
            <a:endParaRPr lang="en-US" dirty="0"/>
          </a:p>
        </p:txBody>
      </p:sp>
      <p:sp>
        <p:nvSpPr>
          <p:cNvPr id="5" name="Content Placeholder 1"/>
          <p:cNvSpPr>
            <a:spLocks noGrp="1"/>
          </p:cNvSpPr>
          <p:nvPr>
            <p:ph idx="1"/>
          </p:nvPr>
        </p:nvSpPr>
        <p:spPr>
          <a:xfrm>
            <a:off x="91440" y="1002816"/>
            <a:ext cx="8757139" cy="13535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lumMod val="75000"/>
                </a:schemeClr>
              </a:buClr>
              <a:buFont typeface="Webdings" panose="05030102010509060703" pitchFamily="18" charset="2"/>
              <a:buChar char="4"/>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ebdings" panose="05030102010509060703" pitchFamily="18" charset="2"/>
              <a:buChar char="4"/>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ebdings" panose="05030102010509060703" pitchFamily="18" charset="2"/>
              <a:buChar char="4"/>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ebdings" panose="05030102010509060703" pitchFamily="18" charset="2"/>
              <a:buChar char="4"/>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ebdings" panose="05030102010509060703" pitchFamily="18" charset="2"/>
              <a:buChar char="4"/>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Lake Ontario Wetlands vs. Non-Wetlands</a:t>
            </a:r>
          </a:p>
          <a:p>
            <a:pPr lvl="1">
              <a:lnSpc>
                <a:spcPct val="170000"/>
              </a:lnSpc>
            </a:pPr>
            <a:r>
              <a:rPr lang="en-US" dirty="0" smtClean="0"/>
              <a:t>2007 Classified map vs. CCAP 2006 map</a:t>
            </a:r>
          </a:p>
          <a:p>
            <a:pPr marL="457200" lvl="1" indent="0">
              <a:buNone/>
            </a:pPr>
            <a:endParaRPr lang="en-US" dirty="0" smtClean="0"/>
          </a:p>
          <a:p>
            <a:pPr lvl="1"/>
            <a:endParaRPr lang="en-US" dirty="0" smtClean="0"/>
          </a:p>
          <a:p>
            <a:pPr lvl="1"/>
            <a:endParaRPr lang="en-US" dirty="0" smtClean="0"/>
          </a:p>
          <a:p>
            <a:pPr marL="457200" lvl="1" indent="0">
              <a:buNone/>
            </a:pPr>
            <a:endParaRPr lang="en-US" dirty="0"/>
          </a:p>
          <a:p>
            <a:pPr marL="457200" lvl="1" indent="0">
              <a:buNone/>
            </a:pPr>
            <a:endParaRPr lang="en-US" dirty="0" smtClean="0"/>
          </a:p>
        </p:txBody>
      </p:sp>
      <p:sp>
        <p:nvSpPr>
          <p:cNvPr id="7" name="TextBox 6"/>
          <p:cNvSpPr txBox="1"/>
          <p:nvPr/>
        </p:nvSpPr>
        <p:spPr>
          <a:xfrm>
            <a:off x="1179569" y="2184317"/>
            <a:ext cx="6855199" cy="523220"/>
          </a:xfrm>
          <a:prstGeom prst="rect">
            <a:avLst/>
          </a:prstGeom>
          <a:noFill/>
        </p:spPr>
        <p:txBody>
          <a:bodyPr wrap="square" rtlCol="0">
            <a:spAutoFit/>
          </a:bodyPr>
          <a:lstStyle/>
          <a:p>
            <a:pPr algn="ctr"/>
            <a:r>
              <a:rPr lang="en-US" sz="2800" b="1" dirty="0" smtClean="0">
                <a:solidFill>
                  <a:schemeClr val="accent6">
                    <a:lumMod val="25000"/>
                  </a:schemeClr>
                </a:solidFill>
              </a:rPr>
              <a:t>Overall:  62% Similar</a:t>
            </a:r>
          </a:p>
        </p:txBody>
      </p:sp>
      <p:sp>
        <p:nvSpPr>
          <p:cNvPr id="6" name="TextBox 5"/>
          <p:cNvSpPr txBox="1"/>
          <p:nvPr/>
        </p:nvSpPr>
        <p:spPr>
          <a:xfrm>
            <a:off x="3480360" y="3359365"/>
            <a:ext cx="4485467" cy="954107"/>
          </a:xfrm>
          <a:prstGeom prst="rect">
            <a:avLst/>
          </a:prstGeom>
          <a:noFill/>
        </p:spPr>
        <p:txBody>
          <a:bodyPr wrap="square" rtlCol="0">
            <a:spAutoFit/>
          </a:bodyPr>
          <a:lstStyle/>
          <a:p>
            <a:pPr algn="ctr"/>
            <a:r>
              <a:rPr lang="en-US" sz="2800" b="1" dirty="0" smtClean="0"/>
              <a:t>NOAA C-CAP Classification</a:t>
            </a:r>
            <a:endParaRPr lang="en-US" sz="2800" b="1" dirty="0"/>
          </a:p>
        </p:txBody>
      </p:sp>
      <p:sp>
        <p:nvSpPr>
          <p:cNvPr id="4" name="Rectangle 3"/>
          <p:cNvSpPr/>
          <p:nvPr/>
        </p:nvSpPr>
        <p:spPr>
          <a:xfrm>
            <a:off x="3550701" y="3329297"/>
            <a:ext cx="5435038" cy="34148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1"/>
          <p:cNvSpPr txBox="1">
            <a:spLocks/>
          </p:cNvSpPr>
          <p:nvPr/>
        </p:nvSpPr>
        <p:spPr>
          <a:xfrm>
            <a:off x="0" y="3537879"/>
            <a:ext cx="3640015" cy="24052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lumMod val="75000"/>
                </a:schemeClr>
              </a:buClr>
              <a:buFont typeface="Webdings" panose="05030102010509060703" pitchFamily="18" charset="2"/>
              <a:buChar char="4"/>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ebdings" panose="05030102010509060703" pitchFamily="18" charset="2"/>
              <a:buChar char="4"/>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ebdings" panose="05030102010509060703" pitchFamily="18" charset="2"/>
              <a:buChar char="4"/>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ebdings" panose="05030102010509060703" pitchFamily="18" charset="2"/>
              <a:buChar char="4"/>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ebdings" panose="05030102010509060703" pitchFamily="18" charset="2"/>
              <a:buChar char="4"/>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Biases</a:t>
            </a:r>
          </a:p>
          <a:p>
            <a:pPr lvl="1"/>
            <a:r>
              <a:rPr lang="en-US" dirty="0" smtClean="0"/>
              <a:t>Not time co-incidence </a:t>
            </a:r>
          </a:p>
          <a:p>
            <a:pPr lvl="1"/>
            <a:r>
              <a:rPr lang="en-US" dirty="0" smtClean="0"/>
              <a:t>Also a land cover classification map </a:t>
            </a:r>
          </a:p>
          <a:p>
            <a:pPr marL="457200" lvl="1" indent="0">
              <a:buFont typeface="Webdings" panose="05030102010509060703" pitchFamily="18" charset="2"/>
              <a:buNone/>
            </a:pPr>
            <a:endParaRPr lang="en-US" dirty="0" smtClean="0"/>
          </a:p>
          <a:p>
            <a:pPr lvl="1"/>
            <a:endParaRPr lang="en-US" dirty="0" smtClean="0"/>
          </a:p>
          <a:p>
            <a:pPr lvl="1"/>
            <a:endParaRPr lang="en-US" dirty="0" smtClean="0"/>
          </a:p>
          <a:p>
            <a:pPr marL="457200" lvl="1" indent="0">
              <a:buFont typeface="Webdings" panose="05030102010509060703" pitchFamily="18" charset="2"/>
              <a:buNone/>
            </a:pPr>
            <a:endParaRPr lang="en-US" dirty="0" smtClean="0"/>
          </a:p>
          <a:p>
            <a:pPr marL="457200" lvl="1" indent="0">
              <a:buFont typeface="Webdings" panose="05030102010509060703" pitchFamily="18" charset="2"/>
              <a:buNone/>
            </a:pPr>
            <a:endParaRPr lang="en-US" dirty="0" smtClean="0"/>
          </a:p>
        </p:txBody>
      </p:sp>
    </p:spTree>
    <p:extLst>
      <p:ext uri="{BB962C8B-B14F-4D97-AF65-F5344CB8AC3E}">
        <p14:creationId xmlns:p14="http://schemas.microsoft.com/office/powerpoint/2010/main" val="7946379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650184" y="1139825"/>
            <a:ext cx="4256071" cy="5457825"/>
          </a:xfrm>
        </p:spPr>
      </p:pic>
      <p:sp>
        <p:nvSpPr>
          <p:cNvPr id="2" name="Content Placeholder 1"/>
          <p:cNvSpPr>
            <a:spLocks noGrp="1"/>
          </p:cNvSpPr>
          <p:nvPr>
            <p:ph sz="half" idx="1"/>
          </p:nvPr>
        </p:nvSpPr>
        <p:spPr>
          <a:xfrm>
            <a:off x="140677" y="1139826"/>
            <a:ext cx="4509507" cy="5457922"/>
          </a:xfrm>
        </p:spPr>
        <p:txBody>
          <a:bodyPr>
            <a:normAutofit lnSpcReduction="10000"/>
          </a:bodyPr>
          <a:lstStyle/>
          <a:p>
            <a:r>
              <a:rPr lang="en-US" dirty="0" smtClean="0"/>
              <a:t>Rochester is preliminary</a:t>
            </a:r>
          </a:p>
          <a:p>
            <a:pPr lvl="1"/>
            <a:r>
              <a:rPr lang="en-US" dirty="0" smtClean="0"/>
              <a:t>Trainings sites need adjustment </a:t>
            </a:r>
          </a:p>
          <a:p>
            <a:pPr marL="457200" lvl="1" indent="0">
              <a:buNone/>
            </a:pPr>
            <a:endParaRPr lang="en-US" dirty="0" smtClean="0"/>
          </a:p>
          <a:p>
            <a:r>
              <a:rPr lang="en-US" dirty="0" smtClean="0"/>
              <a:t>Thermal band + DEM </a:t>
            </a:r>
            <a:r>
              <a:rPr lang="en-US" dirty="0"/>
              <a:t>+</a:t>
            </a:r>
            <a:r>
              <a:rPr lang="en-US" dirty="0" smtClean="0"/>
              <a:t> Slope </a:t>
            </a:r>
            <a:endParaRPr lang="en-US" dirty="0"/>
          </a:p>
          <a:p>
            <a:pPr lvl="1"/>
            <a:r>
              <a:rPr lang="en-US" sz="2800" dirty="0" smtClean="0"/>
              <a:t> </a:t>
            </a:r>
            <a:r>
              <a:rPr lang="en-US" dirty="0" smtClean="0"/>
              <a:t>reduced random forest error rate ~ 2%</a:t>
            </a:r>
          </a:p>
          <a:p>
            <a:pPr marL="457200" lvl="1" indent="0">
              <a:buNone/>
            </a:pPr>
            <a:endParaRPr lang="en-US" sz="1600" dirty="0"/>
          </a:p>
          <a:p>
            <a:pPr marL="457200" lvl="1" indent="0">
              <a:buNone/>
            </a:pPr>
            <a:endParaRPr lang="en-US" sz="1600" dirty="0" smtClean="0"/>
          </a:p>
          <a:p>
            <a:r>
              <a:rPr lang="en-US" dirty="0" smtClean="0"/>
              <a:t>Georgian Bay: 1987-2013</a:t>
            </a:r>
          </a:p>
          <a:p>
            <a:pPr lvl="1"/>
            <a:r>
              <a:rPr lang="en-US" dirty="0" smtClean="0"/>
              <a:t>7% Wetland Gain </a:t>
            </a:r>
          </a:p>
          <a:p>
            <a:pPr lvl="1"/>
            <a:r>
              <a:rPr lang="en-US" dirty="0" smtClean="0"/>
              <a:t>10.8% Wetland Loss </a:t>
            </a:r>
          </a:p>
          <a:p>
            <a:pPr lvl="1"/>
            <a:endParaRPr lang="en-US" sz="1200" dirty="0"/>
          </a:p>
          <a:p>
            <a:pPr lvl="1"/>
            <a:endParaRPr lang="en-US" sz="1200" dirty="0" smtClean="0"/>
          </a:p>
          <a:p>
            <a:pPr lvl="1"/>
            <a:endParaRPr lang="en-US" sz="1200" dirty="0"/>
          </a:p>
        </p:txBody>
      </p:sp>
      <p:sp>
        <p:nvSpPr>
          <p:cNvPr id="3" name="Title 2"/>
          <p:cNvSpPr>
            <a:spLocks noGrp="1"/>
          </p:cNvSpPr>
          <p:nvPr>
            <p:ph type="title"/>
          </p:nvPr>
        </p:nvSpPr>
        <p:spPr/>
        <p:txBody>
          <a:bodyPr/>
          <a:lstStyle/>
          <a:p>
            <a:r>
              <a:rPr lang="en-US" dirty="0" smtClean="0"/>
              <a:t>Conclusions</a:t>
            </a:r>
            <a:endParaRPr lang="en-US" dirty="0"/>
          </a:p>
        </p:txBody>
      </p:sp>
      <p:sp>
        <p:nvSpPr>
          <p:cNvPr id="8" name="TextBox 7"/>
          <p:cNvSpPr txBox="1"/>
          <p:nvPr/>
        </p:nvSpPr>
        <p:spPr>
          <a:xfrm>
            <a:off x="5060999" y="6366613"/>
            <a:ext cx="3828653" cy="230832"/>
          </a:xfrm>
          <a:prstGeom prst="rect">
            <a:avLst/>
          </a:prstGeom>
          <a:noFill/>
        </p:spPr>
        <p:txBody>
          <a:bodyPr wrap="square" rtlCol="0">
            <a:spAutoFit/>
          </a:bodyPr>
          <a:lstStyle/>
          <a:p>
            <a:pPr algn="r"/>
            <a:r>
              <a:rPr lang="en-US" sz="900" dirty="0" smtClean="0">
                <a:solidFill>
                  <a:schemeClr val="bg1"/>
                </a:solidFill>
              </a:rPr>
              <a:t>Photo by Miriam Harris</a:t>
            </a:r>
            <a:endParaRPr lang="en-US" sz="900" dirty="0">
              <a:solidFill>
                <a:schemeClr val="bg1"/>
              </a:solidFill>
            </a:endParaRPr>
          </a:p>
        </p:txBody>
      </p:sp>
    </p:spTree>
    <p:extLst>
      <p:ext uri="{BB962C8B-B14F-4D97-AF65-F5344CB8AC3E}">
        <p14:creationId xmlns:p14="http://schemas.microsoft.com/office/powerpoint/2010/main" val="26404234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1902" y="1155722"/>
            <a:ext cx="8850554" cy="2410345"/>
          </a:xfrm>
        </p:spPr>
        <p:txBody>
          <a:bodyPr>
            <a:normAutofit lnSpcReduction="10000"/>
          </a:bodyPr>
          <a:lstStyle/>
          <a:p>
            <a:pPr>
              <a:lnSpc>
                <a:spcPct val="100000"/>
              </a:lnSpc>
              <a:spcBef>
                <a:spcPts val="0"/>
              </a:spcBef>
            </a:pPr>
            <a:r>
              <a:rPr lang="en-US" sz="2200" dirty="0" smtClean="0"/>
              <a:t>More cost effective</a:t>
            </a:r>
            <a:r>
              <a:rPr lang="en-US" sz="2200" dirty="0"/>
              <a:t>, replicable </a:t>
            </a:r>
            <a:r>
              <a:rPr lang="en-US" sz="2200" dirty="0" smtClean="0"/>
              <a:t>methodology for land classification maps over large spatial scales </a:t>
            </a:r>
          </a:p>
          <a:p>
            <a:pPr marL="0" indent="0">
              <a:lnSpc>
                <a:spcPct val="100000"/>
              </a:lnSpc>
              <a:spcBef>
                <a:spcPts val="0"/>
              </a:spcBef>
              <a:buNone/>
            </a:pPr>
            <a:endParaRPr lang="en-US" sz="2200" dirty="0" smtClean="0"/>
          </a:p>
          <a:p>
            <a:pPr>
              <a:lnSpc>
                <a:spcPct val="100000"/>
              </a:lnSpc>
              <a:spcBef>
                <a:spcPts val="0"/>
              </a:spcBef>
            </a:pPr>
            <a:r>
              <a:rPr lang="en-US" sz="2200" dirty="0" smtClean="0"/>
              <a:t>Facilitate comparison of wetlands extent over time</a:t>
            </a:r>
          </a:p>
          <a:p>
            <a:pPr marL="0" indent="0">
              <a:lnSpc>
                <a:spcPct val="100000"/>
              </a:lnSpc>
              <a:spcBef>
                <a:spcPts val="0"/>
              </a:spcBef>
              <a:buNone/>
            </a:pPr>
            <a:endParaRPr lang="en-US" sz="2200" dirty="0" smtClean="0"/>
          </a:p>
          <a:p>
            <a:pPr>
              <a:lnSpc>
                <a:spcPct val="100000"/>
              </a:lnSpc>
              <a:spcBef>
                <a:spcPts val="0"/>
              </a:spcBef>
            </a:pPr>
            <a:r>
              <a:rPr lang="en-US" sz="2200" dirty="0" smtClean="0"/>
              <a:t>Insights on impact of changing water levels to wetlands health</a:t>
            </a:r>
            <a:endParaRPr lang="en-US" sz="2200" dirty="0"/>
          </a:p>
        </p:txBody>
      </p:sp>
      <p:sp>
        <p:nvSpPr>
          <p:cNvPr id="3" name="Title 2"/>
          <p:cNvSpPr>
            <a:spLocks noGrp="1"/>
          </p:cNvSpPr>
          <p:nvPr>
            <p:ph type="title"/>
          </p:nvPr>
        </p:nvSpPr>
        <p:spPr/>
        <p:txBody>
          <a:bodyPr/>
          <a:lstStyle/>
          <a:p>
            <a:r>
              <a:rPr lang="en-US" dirty="0" smtClean="0"/>
              <a:t>Benefits of Research</a:t>
            </a:r>
            <a:endParaRPr lang="en-US" dirty="0"/>
          </a:p>
        </p:txBody>
      </p:sp>
      <p:sp>
        <p:nvSpPr>
          <p:cNvPr id="7" name="TextBox 6"/>
          <p:cNvSpPr txBox="1"/>
          <p:nvPr/>
        </p:nvSpPr>
        <p:spPr>
          <a:xfrm>
            <a:off x="167052" y="5900521"/>
            <a:ext cx="5635870" cy="276999"/>
          </a:xfrm>
          <a:prstGeom prst="rect">
            <a:avLst/>
          </a:prstGeom>
          <a:noFill/>
        </p:spPr>
        <p:txBody>
          <a:bodyPr wrap="square" rtlCol="0">
            <a:spAutoFit/>
          </a:bodyPr>
          <a:lstStyle/>
          <a:p>
            <a:r>
              <a:rPr lang="en-US" sz="1200" dirty="0" smtClean="0">
                <a:solidFill>
                  <a:schemeClr val="bg1"/>
                </a:solidFill>
              </a:rPr>
              <a:t>Photo by Miriam Harris, First Landing State Park, Virginia Beach, VA</a:t>
            </a:r>
            <a:endParaRPr lang="en-US" sz="1200" dirty="0">
              <a:solidFill>
                <a:schemeClr val="bg1"/>
              </a:solidFill>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28836" y="3494314"/>
            <a:ext cx="4366123" cy="3166551"/>
          </a:xfrm>
          <a:prstGeom prst="rect">
            <a:avLst/>
          </a:prstGeom>
        </p:spPr>
      </p:pic>
      <p:sp>
        <p:nvSpPr>
          <p:cNvPr id="5" name="TextBox 4"/>
          <p:cNvSpPr txBox="1"/>
          <p:nvPr/>
        </p:nvSpPr>
        <p:spPr>
          <a:xfrm>
            <a:off x="5053417" y="6460810"/>
            <a:ext cx="3841542" cy="200055"/>
          </a:xfrm>
          <a:prstGeom prst="rect">
            <a:avLst/>
          </a:prstGeom>
          <a:noFill/>
        </p:spPr>
        <p:txBody>
          <a:bodyPr wrap="square" rtlCol="0">
            <a:spAutoFit/>
          </a:bodyPr>
          <a:lstStyle/>
          <a:p>
            <a:pPr algn="r"/>
            <a:r>
              <a:rPr lang="en-US" sz="700" dirty="0" smtClean="0">
                <a:solidFill>
                  <a:schemeClr val="bg1"/>
                </a:solidFill>
              </a:rPr>
              <a:t>Photo by Miriam Harris</a:t>
            </a:r>
            <a:endParaRPr lang="en-US" sz="700" dirty="0">
              <a:solidFill>
                <a:schemeClr val="bg1"/>
              </a:solidFil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052" y="3494314"/>
            <a:ext cx="4222068" cy="3166551"/>
          </a:xfrm>
          <a:prstGeom prst="rect">
            <a:avLst/>
          </a:prstGeom>
        </p:spPr>
      </p:pic>
    </p:spTree>
    <p:extLst>
      <p:ext uri="{BB962C8B-B14F-4D97-AF65-F5344CB8AC3E}">
        <p14:creationId xmlns:p14="http://schemas.microsoft.com/office/powerpoint/2010/main" val="31673252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400" y="1067750"/>
            <a:ext cx="8331200" cy="5629612"/>
          </a:xfrm>
        </p:spPr>
        <p:txBody>
          <a:bodyPr>
            <a:normAutofit/>
          </a:bodyPr>
          <a:lstStyle/>
          <a:p>
            <a:pPr marL="0" indent="0" algn="ctr">
              <a:lnSpc>
                <a:spcPct val="70000"/>
              </a:lnSpc>
              <a:spcBef>
                <a:spcPts val="400"/>
              </a:spcBef>
              <a:buNone/>
            </a:pPr>
            <a:r>
              <a:rPr lang="en-US" sz="1900" b="1" dirty="0" smtClean="0"/>
              <a:t>David </a:t>
            </a:r>
            <a:r>
              <a:rPr lang="en-US" sz="1900" b="1" dirty="0" err="1"/>
              <a:t>Sweetnam</a:t>
            </a:r>
            <a:endParaRPr lang="en-US" sz="1900" b="1" dirty="0"/>
          </a:p>
          <a:p>
            <a:pPr marL="0" indent="0" algn="ctr">
              <a:lnSpc>
                <a:spcPct val="70000"/>
              </a:lnSpc>
              <a:spcBef>
                <a:spcPts val="400"/>
              </a:spcBef>
              <a:buNone/>
            </a:pPr>
            <a:r>
              <a:rPr lang="en-US" sz="1900" dirty="0"/>
              <a:t>Georgian Bay </a:t>
            </a:r>
            <a:r>
              <a:rPr lang="en-US" sz="1900" dirty="0" smtClean="0"/>
              <a:t>Forever</a:t>
            </a:r>
          </a:p>
          <a:p>
            <a:pPr marL="0" indent="0" algn="ctr">
              <a:lnSpc>
                <a:spcPct val="70000"/>
              </a:lnSpc>
              <a:spcBef>
                <a:spcPts val="400"/>
              </a:spcBef>
              <a:buNone/>
            </a:pPr>
            <a:endParaRPr lang="en-US" sz="1900" dirty="0"/>
          </a:p>
          <a:p>
            <a:pPr marL="0" indent="0" algn="ctr">
              <a:lnSpc>
                <a:spcPct val="70000"/>
              </a:lnSpc>
              <a:spcBef>
                <a:spcPts val="400"/>
              </a:spcBef>
              <a:buNone/>
            </a:pPr>
            <a:r>
              <a:rPr lang="en-US" sz="1900" b="1" dirty="0"/>
              <a:t>David </a:t>
            </a:r>
            <a:r>
              <a:rPr lang="en-US" sz="1900" b="1" dirty="0" err="1"/>
              <a:t>Ullrich</a:t>
            </a:r>
            <a:endParaRPr lang="en-US" sz="1900" b="1" dirty="0"/>
          </a:p>
          <a:p>
            <a:pPr marL="0" indent="0" algn="ctr">
              <a:lnSpc>
                <a:spcPct val="70000"/>
              </a:lnSpc>
              <a:spcBef>
                <a:spcPts val="400"/>
              </a:spcBef>
              <a:buNone/>
            </a:pPr>
            <a:r>
              <a:rPr lang="en-US" sz="1900" dirty="0"/>
              <a:t>Great Lakes and St. Lawrence Cities Initiative</a:t>
            </a:r>
          </a:p>
          <a:p>
            <a:pPr marL="0" indent="0" algn="ctr">
              <a:lnSpc>
                <a:spcPct val="70000"/>
              </a:lnSpc>
              <a:spcBef>
                <a:spcPts val="400"/>
              </a:spcBef>
              <a:buNone/>
            </a:pPr>
            <a:endParaRPr lang="en-US" sz="1900" dirty="0"/>
          </a:p>
          <a:p>
            <a:pPr marL="0" indent="0" algn="ctr">
              <a:lnSpc>
                <a:spcPct val="70000"/>
              </a:lnSpc>
              <a:spcBef>
                <a:spcPts val="400"/>
              </a:spcBef>
              <a:buNone/>
            </a:pPr>
            <a:r>
              <a:rPr lang="en-US" sz="1900" b="1" dirty="0"/>
              <a:t>Mike Robertson</a:t>
            </a:r>
          </a:p>
          <a:p>
            <a:pPr marL="0" indent="0" algn="ctr">
              <a:lnSpc>
                <a:spcPct val="70000"/>
              </a:lnSpc>
              <a:spcBef>
                <a:spcPts val="400"/>
              </a:spcBef>
              <a:buNone/>
            </a:pPr>
            <a:r>
              <a:rPr lang="en-US" sz="1900" dirty="0"/>
              <a:t>Ontario Ministry of Natural </a:t>
            </a:r>
            <a:r>
              <a:rPr lang="en-US" sz="1900" dirty="0" smtClean="0"/>
              <a:t>Resources</a:t>
            </a:r>
          </a:p>
          <a:p>
            <a:pPr marL="0" indent="0" algn="ctr">
              <a:lnSpc>
                <a:spcPct val="70000"/>
              </a:lnSpc>
              <a:spcBef>
                <a:spcPts val="400"/>
              </a:spcBef>
              <a:buNone/>
            </a:pPr>
            <a:endParaRPr lang="en-US" sz="1900" b="1" dirty="0"/>
          </a:p>
          <a:p>
            <a:pPr marL="0" indent="0" algn="ctr">
              <a:lnSpc>
                <a:spcPct val="70000"/>
              </a:lnSpc>
              <a:buNone/>
            </a:pPr>
            <a:r>
              <a:rPr lang="en-US" sz="1900" b="1" dirty="0" smtClean="0"/>
              <a:t>Dr</a:t>
            </a:r>
            <a:r>
              <a:rPr lang="en-US" sz="1900" b="1" dirty="0"/>
              <a:t>. Kenton Ross</a:t>
            </a:r>
          </a:p>
          <a:p>
            <a:pPr marL="0" indent="0" algn="ctr">
              <a:lnSpc>
                <a:spcPct val="70000"/>
              </a:lnSpc>
              <a:spcBef>
                <a:spcPts val="400"/>
              </a:spcBef>
              <a:buNone/>
            </a:pPr>
            <a:r>
              <a:rPr lang="en-US" sz="1900" dirty="0"/>
              <a:t>NASA DEVELOP National Program- Science </a:t>
            </a:r>
            <a:r>
              <a:rPr lang="en-US" sz="1900" dirty="0" smtClean="0"/>
              <a:t>Advisor</a:t>
            </a:r>
          </a:p>
          <a:p>
            <a:pPr marL="0" indent="0" algn="ctr">
              <a:lnSpc>
                <a:spcPct val="70000"/>
              </a:lnSpc>
              <a:spcBef>
                <a:spcPts val="400"/>
              </a:spcBef>
              <a:buNone/>
            </a:pPr>
            <a:endParaRPr lang="en-US" sz="1900" dirty="0"/>
          </a:p>
          <a:p>
            <a:pPr marL="0" indent="0" algn="ctr">
              <a:lnSpc>
                <a:spcPct val="70000"/>
              </a:lnSpc>
              <a:spcBef>
                <a:spcPts val="400"/>
              </a:spcBef>
              <a:buNone/>
            </a:pPr>
            <a:r>
              <a:rPr lang="en-US" sz="1900" b="1" dirty="0"/>
              <a:t>James Favors</a:t>
            </a:r>
          </a:p>
          <a:p>
            <a:pPr marL="0" indent="0" algn="ctr">
              <a:lnSpc>
                <a:spcPct val="70000"/>
              </a:lnSpc>
              <a:spcBef>
                <a:spcPts val="400"/>
              </a:spcBef>
              <a:buNone/>
            </a:pPr>
            <a:r>
              <a:rPr lang="en-US" sz="1900" dirty="0"/>
              <a:t>NASA DEVELOP National Program- International </a:t>
            </a:r>
            <a:r>
              <a:rPr lang="en-US" sz="1900" dirty="0" smtClean="0"/>
              <a:t>Lead</a:t>
            </a:r>
          </a:p>
          <a:p>
            <a:pPr marL="0" indent="0" algn="ctr">
              <a:lnSpc>
                <a:spcPct val="70000"/>
              </a:lnSpc>
              <a:spcBef>
                <a:spcPts val="400"/>
              </a:spcBef>
              <a:buNone/>
            </a:pPr>
            <a:endParaRPr lang="en-US" sz="1900" dirty="0"/>
          </a:p>
          <a:p>
            <a:pPr marL="0" indent="0" algn="ctr">
              <a:lnSpc>
                <a:spcPct val="70000"/>
              </a:lnSpc>
              <a:spcBef>
                <a:spcPts val="400"/>
              </a:spcBef>
              <a:buNone/>
            </a:pPr>
            <a:r>
              <a:rPr lang="en-US" sz="1900" b="1" dirty="0"/>
              <a:t>Nathan Owen </a:t>
            </a:r>
          </a:p>
          <a:p>
            <a:pPr marL="0" indent="0" algn="ctr">
              <a:lnSpc>
                <a:spcPct val="70000"/>
              </a:lnSpc>
              <a:spcBef>
                <a:spcPts val="400"/>
              </a:spcBef>
              <a:buNone/>
            </a:pPr>
            <a:r>
              <a:rPr lang="en-US" sz="1900" dirty="0"/>
              <a:t>NASA DEVELOP - Langley Center Lead </a:t>
            </a:r>
            <a:endParaRPr lang="en-US" sz="1900" dirty="0" smtClean="0"/>
          </a:p>
          <a:p>
            <a:pPr marL="0" indent="0" algn="ctr">
              <a:lnSpc>
                <a:spcPct val="70000"/>
              </a:lnSpc>
              <a:spcBef>
                <a:spcPts val="400"/>
              </a:spcBef>
              <a:buNone/>
            </a:pPr>
            <a:endParaRPr lang="en-US" sz="1900" dirty="0"/>
          </a:p>
          <a:p>
            <a:pPr marL="0" indent="0" algn="ctr">
              <a:lnSpc>
                <a:spcPct val="70000"/>
              </a:lnSpc>
              <a:spcBef>
                <a:spcPts val="400"/>
              </a:spcBef>
              <a:buNone/>
            </a:pPr>
            <a:r>
              <a:rPr lang="en-US" sz="1900" b="1" dirty="0" smtClean="0"/>
              <a:t>Fall 2014 Great Lakes Climate I</a:t>
            </a:r>
            <a:endParaRPr lang="en-US" sz="1900" b="1" dirty="0"/>
          </a:p>
          <a:p>
            <a:pPr algn="ctr"/>
            <a:endParaRPr lang="en-US" dirty="0" smtClean="0"/>
          </a:p>
        </p:txBody>
      </p:sp>
      <p:sp>
        <p:nvSpPr>
          <p:cNvPr id="3" name="Title 2"/>
          <p:cNvSpPr>
            <a:spLocks noGrp="1"/>
          </p:cNvSpPr>
          <p:nvPr>
            <p:ph type="title"/>
          </p:nvPr>
        </p:nvSpPr>
        <p:spPr/>
        <p:txBody>
          <a:bodyPr/>
          <a:lstStyle/>
          <a:p>
            <a:r>
              <a:rPr lang="en-US" dirty="0" smtClean="0"/>
              <a:t>Acknowledgements</a:t>
            </a:r>
            <a:endParaRPr lang="en-US" dirty="0"/>
          </a:p>
        </p:txBody>
      </p:sp>
      <p:sp>
        <p:nvSpPr>
          <p:cNvPr id="4" name="TextBox 3"/>
          <p:cNvSpPr txBox="1"/>
          <p:nvPr/>
        </p:nvSpPr>
        <p:spPr>
          <a:xfrm>
            <a:off x="1212991" y="6112587"/>
            <a:ext cx="7016622" cy="584775"/>
          </a:xfrm>
          <a:prstGeom prst="rect">
            <a:avLst/>
          </a:prstGeom>
          <a:noFill/>
        </p:spPr>
        <p:txBody>
          <a:bodyPr wrap="square" rtlCol="0">
            <a:spAutoFit/>
          </a:bodyPr>
          <a:lstStyle/>
          <a:p>
            <a:pPr algn="ctr"/>
            <a:r>
              <a:rPr lang="en-US" sz="1600" i="1" dirty="0" smtClean="0"/>
              <a:t>This material is based upon work supported by NASA through contract NNL11AA00B and cooperative agreement NNX14AB60A.</a:t>
            </a:r>
            <a:endParaRPr lang="en-US" sz="1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0" indent="0">
              <a:buNone/>
            </a:pPr>
            <a:r>
              <a:rPr lang="en-US" sz="800" dirty="0"/>
              <a:t>Assel, R. A., F. H. Quinn, and C. E. </a:t>
            </a:r>
            <a:r>
              <a:rPr lang="en-US" sz="800" dirty="0" err="1"/>
              <a:t>Sellinger</a:t>
            </a:r>
            <a:r>
              <a:rPr lang="en-US" sz="800" dirty="0"/>
              <a:t> (2004), </a:t>
            </a:r>
            <a:r>
              <a:rPr lang="en-US" sz="800" dirty="0" err="1"/>
              <a:t>Hydroclimatic</a:t>
            </a:r>
            <a:r>
              <a:rPr lang="en-US" sz="800" dirty="0"/>
              <a:t> factors of the recent record drop in Laurentian Great Lakes water levels. Bull. Amer. Meteor. Soc., 85, 1143-1151</a:t>
            </a:r>
            <a:r>
              <a:rPr lang="en-US" sz="800" dirty="0" smtClean="0"/>
              <a:t>.</a:t>
            </a:r>
            <a:endParaRPr lang="en-US" sz="800" dirty="0"/>
          </a:p>
          <a:p>
            <a:pPr marL="0" indent="0">
              <a:buNone/>
            </a:pPr>
            <a:r>
              <a:rPr lang="en-US" sz="800" dirty="0" err="1"/>
              <a:t>Breiman</a:t>
            </a:r>
            <a:r>
              <a:rPr lang="en-US" sz="800" dirty="0"/>
              <a:t>, L. (2001), Random forests.  Mach. Learn., 45, 5-32</a:t>
            </a:r>
            <a:r>
              <a:rPr lang="en-US" sz="800" dirty="0" smtClean="0"/>
              <a:t>.</a:t>
            </a:r>
            <a:endParaRPr lang="en-US" sz="800" dirty="0"/>
          </a:p>
          <a:p>
            <a:pPr marL="0" indent="0">
              <a:buNone/>
            </a:pPr>
            <a:r>
              <a:rPr lang="en-US" sz="800" dirty="0" err="1"/>
              <a:t>Bardecki</a:t>
            </a:r>
            <a:r>
              <a:rPr lang="en-US" sz="800" dirty="0"/>
              <a:t>, M. J. (1991), Wetlands and climate change: a speculative review.  Can. Water </a:t>
            </a:r>
            <a:r>
              <a:rPr lang="en-US" sz="800" dirty="0" err="1"/>
              <a:t>Resour</a:t>
            </a:r>
            <a:r>
              <a:rPr lang="en-US" sz="800" dirty="0"/>
              <a:t>. J., 16, 9-22. </a:t>
            </a:r>
            <a:endParaRPr lang="en-US" sz="800" dirty="0" smtClean="0"/>
          </a:p>
          <a:p>
            <a:pPr marL="0" indent="0">
              <a:buNone/>
            </a:pPr>
            <a:r>
              <a:rPr lang="en-US" sz="800" dirty="0" smtClean="0"/>
              <a:t>Canada </a:t>
            </a:r>
            <a:r>
              <a:rPr lang="en-US" sz="800" dirty="0"/>
              <a:t>Department of Fisheries and Oceans (2014), Historical monthly and yearly mean water level graphs 1918-2013 [Available online at http://waterlevels.gc.ca/C&amp;A/netgraphs-eng.html]. </a:t>
            </a:r>
          </a:p>
          <a:p>
            <a:pPr marL="0" indent="0">
              <a:buNone/>
            </a:pPr>
            <a:r>
              <a:rPr lang="en-US" sz="800" dirty="0"/>
              <a:t>Chow-Fraser, P. (1998), A conceptual ecological model to aid restoration of </a:t>
            </a:r>
            <a:r>
              <a:rPr lang="en-US" sz="800" dirty="0" err="1"/>
              <a:t>Cootes</a:t>
            </a:r>
            <a:r>
              <a:rPr lang="en-US" sz="800" dirty="0"/>
              <a:t> Paradise Marsh, a degraded coastal wetland of Lake Ontario, Canada. </a:t>
            </a:r>
            <a:r>
              <a:rPr lang="en-US" sz="800" dirty="0" err="1"/>
              <a:t>Wetl</a:t>
            </a:r>
            <a:r>
              <a:rPr lang="en-US" sz="800" dirty="0"/>
              <a:t>. Ecol. </a:t>
            </a:r>
            <a:r>
              <a:rPr lang="en-US" sz="800" dirty="0" err="1"/>
              <a:t>Manag</a:t>
            </a:r>
            <a:r>
              <a:rPr lang="en-US" sz="800" dirty="0"/>
              <a:t>. , 6, 43-57.</a:t>
            </a:r>
          </a:p>
          <a:p>
            <a:pPr marL="0" indent="0">
              <a:buNone/>
            </a:pPr>
            <a:r>
              <a:rPr lang="en-US" sz="800" dirty="0" smtClean="0"/>
              <a:t>Chow-Fraser</a:t>
            </a:r>
            <a:r>
              <a:rPr lang="en-US" sz="800" dirty="0"/>
              <a:t>, P., V. </a:t>
            </a:r>
            <a:r>
              <a:rPr lang="en-US" sz="800" dirty="0" err="1"/>
              <a:t>Lougheed</a:t>
            </a:r>
            <a:r>
              <a:rPr lang="en-US" sz="800" dirty="0"/>
              <a:t>, V. Le </a:t>
            </a:r>
            <a:r>
              <a:rPr lang="en-US" sz="800" dirty="0" err="1"/>
              <a:t>Thiec</a:t>
            </a:r>
            <a:r>
              <a:rPr lang="en-US" sz="800" dirty="0"/>
              <a:t>, B. </a:t>
            </a:r>
            <a:r>
              <a:rPr lang="en-US" sz="800" dirty="0" err="1"/>
              <a:t>Crosbie</a:t>
            </a:r>
            <a:r>
              <a:rPr lang="en-US" sz="800" dirty="0"/>
              <a:t>, L. </a:t>
            </a:r>
            <a:r>
              <a:rPr lang="en-US" sz="800" dirty="0" err="1"/>
              <a:t>Simser</a:t>
            </a:r>
            <a:r>
              <a:rPr lang="en-US" sz="800" dirty="0"/>
              <a:t>, and J. Lord (1998). Long-term response of the biotic community to fluctuating water levels and changes in water quality in </a:t>
            </a:r>
            <a:r>
              <a:rPr lang="en-US" sz="800" dirty="0" err="1"/>
              <a:t>Cootes</a:t>
            </a:r>
            <a:r>
              <a:rPr lang="en-US" sz="800" dirty="0"/>
              <a:t> Paradise Marsh, a degraded coastal wetland of Lake Ontario. </a:t>
            </a:r>
            <a:r>
              <a:rPr lang="en-US" sz="800" dirty="0" err="1"/>
              <a:t>Wetl</a:t>
            </a:r>
            <a:r>
              <a:rPr lang="en-US" sz="800" dirty="0"/>
              <a:t>. Ecol. </a:t>
            </a:r>
            <a:r>
              <a:rPr lang="en-US" sz="800" dirty="0" err="1"/>
              <a:t>Manag</a:t>
            </a:r>
            <a:r>
              <a:rPr lang="en-US" sz="800" dirty="0"/>
              <a:t>., 6, 19-42.</a:t>
            </a:r>
          </a:p>
          <a:p>
            <a:pPr marL="0" indent="0">
              <a:buNone/>
            </a:pPr>
            <a:r>
              <a:rPr lang="en-US" sz="800" dirty="0" err="1" smtClean="0"/>
              <a:t>Cvetkovic</a:t>
            </a:r>
            <a:r>
              <a:rPr lang="en-US" sz="800" dirty="0"/>
              <a:t>, M., and P. Chow-Fraser (2011), Use of ecological indicators to assess the quality of Great Lakes coastal wetlands. Ecol. Indic., 11, 1609-1622.</a:t>
            </a:r>
          </a:p>
          <a:p>
            <a:pPr marL="0" indent="0">
              <a:buNone/>
            </a:pPr>
            <a:r>
              <a:rPr lang="en-US" sz="800" dirty="0"/>
              <a:t>Herdendorf, C.E. (2004), Morphometric factors in the formation of Great Lakes coastal wetlands.  </a:t>
            </a:r>
            <a:r>
              <a:rPr lang="en-US" sz="800" dirty="0" err="1"/>
              <a:t>Aquat</a:t>
            </a:r>
            <a:r>
              <a:rPr lang="en-US" sz="800" dirty="0"/>
              <a:t>. </a:t>
            </a:r>
            <a:r>
              <a:rPr lang="en-US" sz="800" dirty="0" err="1"/>
              <a:t>Ecosyst</a:t>
            </a:r>
            <a:r>
              <a:rPr lang="en-US" sz="800" dirty="0"/>
              <a:t>. Health &amp; Manage., 7, 179-197.</a:t>
            </a:r>
          </a:p>
          <a:p>
            <a:pPr marL="0" indent="0">
              <a:buNone/>
            </a:pPr>
            <a:r>
              <a:rPr lang="en-US" sz="800" dirty="0" err="1"/>
              <a:t>Keddy</a:t>
            </a:r>
            <a:r>
              <a:rPr lang="en-US" sz="800" dirty="0"/>
              <a:t> PA, and AA. </a:t>
            </a:r>
            <a:r>
              <a:rPr lang="en-US" sz="800" dirty="0" err="1"/>
              <a:t>Reznicek</a:t>
            </a:r>
            <a:r>
              <a:rPr lang="en-US" sz="800" dirty="0"/>
              <a:t> (1986), Great lakes vegetation dynamics: the role of fluctuating water levels and buried seeds. J. Gt. Lakes Res.,12, 25-36.</a:t>
            </a:r>
          </a:p>
          <a:p>
            <a:pPr marL="0" indent="0">
              <a:buNone/>
            </a:pPr>
            <a:r>
              <a:rPr lang="en-US" sz="800" dirty="0"/>
              <a:t>Li J., and W. Chen (2005), A rule-based method for mapping Canada’s wetlands using optical, radar and DEM data.  Int. J. Remote. Sens. 26, 5051-5069</a:t>
            </a:r>
            <a:r>
              <a:rPr lang="en-US" sz="800" dirty="0" smtClean="0"/>
              <a:t>.</a:t>
            </a:r>
            <a:endParaRPr lang="en-US" sz="800" dirty="0"/>
          </a:p>
          <a:p>
            <a:pPr marL="0" indent="0">
              <a:buNone/>
            </a:pPr>
            <a:r>
              <a:rPr lang="en-US" sz="800" dirty="0" err="1"/>
              <a:t>Mcleod</a:t>
            </a:r>
            <a:r>
              <a:rPr lang="en-US" sz="800" dirty="0"/>
              <a:t>, E., G.L. </a:t>
            </a:r>
            <a:r>
              <a:rPr lang="en-US" sz="800" dirty="0" err="1"/>
              <a:t>Chmura</a:t>
            </a:r>
            <a:r>
              <a:rPr lang="en-US" sz="800" dirty="0"/>
              <a:t>, S. Bouillon, R. </a:t>
            </a:r>
            <a:r>
              <a:rPr lang="en-US" sz="800" dirty="0" err="1"/>
              <a:t>Salm</a:t>
            </a:r>
            <a:r>
              <a:rPr lang="en-US" sz="800" dirty="0"/>
              <a:t>, M. Bjork, C.M. Duarte, C.E. Lovelock, W.H. Schlesinger, and B.R. Silliman (2011),  A blueprint for blue carbon:  toward an improved understanding of the role of vegetated coastal habitats in sequestering CO2.  Front. Ecol. Environ., 9, 552-560</a:t>
            </a:r>
            <a:r>
              <a:rPr lang="en-US" sz="800" dirty="0" smtClean="0"/>
              <a:t>.</a:t>
            </a:r>
            <a:endParaRPr lang="en-US" sz="800" dirty="0"/>
          </a:p>
          <a:p>
            <a:pPr marL="0" indent="0">
              <a:buNone/>
            </a:pPr>
            <a:r>
              <a:rPr lang="en-US" sz="800" dirty="0" err="1"/>
              <a:t>Midwood</a:t>
            </a:r>
            <a:r>
              <a:rPr lang="en-US" sz="800" dirty="0"/>
              <a:t>, J., D. </a:t>
            </a:r>
            <a:r>
              <a:rPr lang="en-US" sz="800" dirty="0" err="1"/>
              <a:t>Rokitnicki-Wojcik</a:t>
            </a:r>
            <a:r>
              <a:rPr lang="en-US" sz="800" dirty="0"/>
              <a:t>, and P. Chow-Fraser (2012), Development of an inventory of coastal wetlands for eastern Georgian Bay, Lake Huron.  ISRN Ecology 2012, 1-13</a:t>
            </a:r>
            <a:r>
              <a:rPr lang="en-US" sz="800" dirty="0" smtClean="0"/>
              <a:t>.</a:t>
            </a:r>
            <a:endParaRPr lang="en-US" sz="800" dirty="0"/>
          </a:p>
          <a:p>
            <a:pPr marL="0" indent="0">
              <a:buNone/>
            </a:pPr>
            <a:r>
              <a:rPr lang="en-US" sz="800" dirty="0" err="1"/>
              <a:t>Mortsch</a:t>
            </a:r>
            <a:r>
              <a:rPr lang="en-US" sz="800" dirty="0"/>
              <a:t>, L.D. (1998), Assessing the impact of climate change on The Great lakes shoreline wetlands. Climatic Change, 40, 391-416</a:t>
            </a:r>
            <a:r>
              <a:rPr lang="en-US" sz="800" dirty="0" smtClean="0"/>
              <a:t>.</a:t>
            </a:r>
            <a:endParaRPr lang="en-US" sz="800" dirty="0"/>
          </a:p>
          <a:p>
            <a:pPr marL="0" indent="0">
              <a:buNone/>
            </a:pPr>
            <a:r>
              <a:rPr lang="en-US" sz="800" dirty="0"/>
              <a:t>——, and F.H. Quinn (1996), Climate change scenarios for Great Lakes Basin ecosystem studies. </a:t>
            </a:r>
            <a:r>
              <a:rPr lang="en-US" sz="800" dirty="0" err="1"/>
              <a:t>Limnol</a:t>
            </a:r>
            <a:r>
              <a:rPr lang="en-US" sz="800" dirty="0"/>
              <a:t>. </a:t>
            </a:r>
            <a:r>
              <a:rPr lang="en-US" sz="800" dirty="0" err="1"/>
              <a:t>Oceanogr</a:t>
            </a:r>
            <a:r>
              <a:rPr lang="en-US" sz="800" dirty="0"/>
              <a:t>., 41, 903-911</a:t>
            </a:r>
            <a:r>
              <a:rPr lang="en-US" sz="800" dirty="0" smtClean="0"/>
              <a:t>.</a:t>
            </a:r>
            <a:endParaRPr lang="en-US" sz="800" dirty="0"/>
          </a:p>
          <a:p>
            <a:pPr marL="0" indent="0">
              <a:buNone/>
            </a:pPr>
            <a:r>
              <a:rPr lang="en-US" sz="800" dirty="0"/>
              <a:t>——, H. </a:t>
            </a:r>
            <a:r>
              <a:rPr lang="en-US" sz="800" dirty="0" err="1"/>
              <a:t>Hengeveld</a:t>
            </a:r>
            <a:r>
              <a:rPr lang="en-US" sz="800" dirty="0"/>
              <a:t>, M. Lister, L. Wenger, B. Lofgren, F. Quinn, and M. </a:t>
            </a:r>
            <a:r>
              <a:rPr lang="en-US" sz="800" dirty="0" err="1"/>
              <a:t>Slivitzky</a:t>
            </a:r>
            <a:r>
              <a:rPr lang="en-US" sz="800" dirty="0"/>
              <a:t> (2000), Climate change impacts on the hydrology of the Great Lakes-St. Lawrence system. Can. Water </a:t>
            </a:r>
            <a:r>
              <a:rPr lang="en-US" sz="800" dirty="0" err="1"/>
              <a:t>Resour</a:t>
            </a:r>
            <a:r>
              <a:rPr lang="en-US" sz="800" dirty="0"/>
              <a:t>. J., 25, 153-179</a:t>
            </a:r>
            <a:r>
              <a:rPr lang="en-US" sz="800" dirty="0" smtClean="0"/>
              <a:t>.</a:t>
            </a:r>
            <a:endParaRPr lang="en-US" sz="800" dirty="0"/>
          </a:p>
          <a:p>
            <a:pPr marL="0" indent="0">
              <a:buNone/>
            </a:pPr>
            <a:r>
              <a:rPr lang="en-US" sz="800" dirty="0" err="1"/>
              <a:t>Sellinger</a:t>
            </a:r>
            <a:r>
              <a:rPr lang="en-US" sz="800" dirty="0"/>
              <a:t>, C.E., C.A. Stow, E.C </a:t>
            </a:r>
            <a:r>
              <a:rPr lang="en-US" sz="800" dirty="0" err="1"/>
              <a:t>Lamon</a:t>
            </a:r>
            <a:r>
              <a:rPr lang="en-US" sz="800" dirty="0"/>
              <a:t>, and S.S. Qian (2008), Recent water level declines in the Lake Michigan-Huron System. Environ. Sci. Technol., 42, 367-373</a:t>
            </a:r>
            <a:r>
              <a:rPr lang="en-US" sz="800" dirty="0" smtClean="0"/>
              <a:t>.</a:t>
            </a:r>
            <a:endParaRPr lang="en-US" sz="800" dirty="0"/>
          </a:p>
          <a:p>
            <a:pPr marL="0" indent="0">
              <a:buNone/>
            </a:pPr>
            <a:r>
              <a:rPr lang="en-US" sz="800" dirty="0" err="1"/>
              <a:t>Whillans</a:t>
            </a:r>
            <a:r>
              <a:rPr lang="en-US" sz="800" dirty="0"/>
              <a:t>, T. (1982), Changes in marsh area along the Canadian shore of Lake Ontario. J. Gt. Lakes Res., 8, 570-577</a:t>
            </a:r>
            <a:r>
              <a:rPr lang="en-US" sz="800" dirty="0" smtClean="0"/>
              <a:t>.</a:t>
            </a:r>
            <a:endParaRPr lang="en-US" sz="800" dirty="0"/>
          </a:p>
          <a:p>
            <a:pPr marL="0" indent="0">
              <a:buNone/>
            </a:pPr>
            <a:r>
              <a:rPr lang="en-US" sz="800" dirty="0" err="1"/>
              <a:t>Whillans</a:t>
            </a:r>
            <a:r>
              <a:rPr lang="en-US" sz="800" dirty="0"/>
              <a:t>, T. (1996), Historic and comparative perspectives on rehabilitation of marshes as habitat for fish in the lower Great Lakes basin. Can. J. Fish. </a:t>
            </a:r>
            <a:r>
              <a:rPr lang="en-US" sz="800" dirty="0" err="1"/>
              <a:t>Aquat</a:t>
            </a:r>
            <a:r>
              <a:rPr lang="en-US" sz="800" dirty="0"/>
              <a:t>. Sci., 53, 58-66</a:t>
            </a:r>
            <a:r>
              <a:rPr lang="en-US" sz="800" dirty="0" smtClean="0"/>
              <a:t>.</a:t>
            </a:r>
            <a:endParaRPr lang="en-US" sz="800" dirty="0"/>
          </a:p>
          <a:p>
            <a:pPr marL="0" indent="0">
              <a:buNone/>
            </a:pPr>
            <a:r>
              <a:rPr lang="en-US" sz="800" dirty="0"/>
              <a:t>Wilcox, D. A. and Y. </a:t>
            </a:r>
            <a:r>
              <a:rPr lang="en-US" sz="800" dirty="0" err="1"/>
              <a:t>Xie</a:t>
            </a:r>
            <a:r>
              <a:rPr lang="en-US" sz="800" dirty="0"/>
              <a:t>, (2007), Predicting wetland plant community responses to proposed water-level-regulation plans for Lake Ontario: GIS-based modeling. J. Gt. Lakes Res., 33, 751-773.</a:t>
            </a:r>
          </a:p>
        </p:txBody>
      </p:sp>
      <p:sp>
        <p:nvSpPr>
          <p:cNvPr id="3" name="Title 2"/>
          <p:cNvSpPr>
            <a:spLocks noGrp="1"/>
          </p:cNvSpPr>
          <p:nvPr>
            <p:ph type="title"/>
          </p:nvPr>
        </p:nvSpPr>
        <p:spPr/>
        <p:txBody>
          <a:bodyPr/>
          <a:lstStyle/>
          <a:p>
            <a:r>
              <a:rPr lang="en-US" dirty="0" smtClean="0"/>
              <a:t>References</a:t>
            </a:r>
            <a:endParaRPr lang="en-US" dirty="0"/>
          </a:p>
        </p:txBody>
      </p:sp>
    </p:spTree>
    <p:extLst>
      <p:ext uri="{BB962C8B-B14F-4D97-AF65-F5344CB8AC3E}">
        <p14:creationId xmlns:p14="http://schemas.microsoft.com/office/powerpoint/2010/main" val="34196536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50000"/>
              </a:lnSpc>
            </a:pPr>
            <a:r>
              <a:rPr lang="en-US" dirty="0" smtClean="0"/>
              <a:t>Link between </a:t>
            </a:r>
            <a:r>
              <a:rPr lang="en-US" dirty="0"/>
              <a:t>terrestrial and aquatic </a:t>
            </a:r>
            <a:r>
              <a:rPr lang="en-US" dirty="0" smtClean="0"/>
              <a:t>ecosystems</a:t>
            </a:r>
          </a:p>
          <a:p>
            <a:pPr>
              <a:lnSpc>
                <a:spcPct val="150000"/>
              </a:lnSpc>
            </a:pPr>
            <a:r>
              <a:rPr lang="en-US" dirty="0" smtClean="0"/>
              <a:t>Wetland </a:t>
            </a:r>
            <a:r>
              <a:rPr lang="en-US" dirty="0"/>
              <a:t>extent </a:t>
            </a:r>
            <a:r>
              <a:rPr lang="en-US" dirty="0" smtClean="0"/>
              <a:t>decreased </a:t>
            </a:r>
            <a:r>
              <a:rPr lang="en-US" dirty="0"/>
              <a:t>up to 90% </a:t>
            </a:r>
            <a:endParaRPr lang="en-US" dirty="0" smtClean="0"/>
          </a:p>
          <a:p>
            <a:pPr>
              <a:lnSpc>
                <a:spcPct val="150000"/>
              </a:lnSpc>
            </a:pPr>
            <a:r>
              <a:rPr lang="en-US" dirty="0" smtClean="0"/>
              <a:t>Ecological and economic benefits:</a:t>
            </a:r>
          </a:p>
          <a:p>
            <a:pPr lvl="1">
              <a:lnSpc>
                <a:spcPct val="150000"/>
              </a:lnSpc>
            </a:pPr>
            <a:r>
              <a:rPr lang="en-US" dirty="0" smtClean="0"/>
              <a:t>Filtration</a:t>
            </a:r>
          </a:p>
          <a:p>
            <a:pPr lvl="1">
              <a:lnSpc>
                <a:spcPct val="150000"/>
              </a:lnSpc>
            </a:pPr>
            <a:r>
              <a:rPr lang="en-US" dirty="0" smtClean="0"/>
              <a:t>Ground water recharge</a:t>
            </a:r>
          </a:p>
          <a:p>
            <a:pPr lvl="1">
              <a:lnSpc>
                <a:spcPct val="150000"/>
              </a:lnSpc>
            </a:pPr>
            <a:r>
              <a:rPr lang="en-US" dirty="0" smtClean="0"/>
              <a:t>Biological diversity</a:t>
            </a:r>
          </a:p>
          <a:p>
            <a:pPr lvl="1">
              <a:lnSpc>
                <a:spcPct val="150000"/>
              </a:lnSpc>
            </a:pPr>
            <a:r>
              <a:rPr lang="en-US" dirty="0" smtClean="0"/>
              <a:t>Tourism</a:t>
            </a:r>
            <a:endParaRPr lang="en-US" dirty="0"/>
          </a:p>
        </p:txBody>
      </p:sp>
      <p:sp>
        <p:nvSpPr>
          <p:cNvPr id="3" name="Title 2"/>
          <p:cNvSpPr>
            <a:spLocks noGrp="1"/>
          </p:cNvSpPr>
          <p:nvPr>
            <p:ph type="title"/>
          </p:nvPr>
        </p:nvSpPr>
        <p:spPr/>
        <p:txBody>
          <a:bodyPr/>
          <a:lstStyle/>
          <a:p>
            <a:r>
              <a:rPr lang="en-US" dirty="0" smtClean="0"/>
              <a:t>Wetlands</a:t>
            </a:r>
            <a:endParaRPr lang="en-US" dirty="0">
              <a:solidFill>
                <a:schemeClr val="tx1"/>
              </a:solidFill>
            </a:endParaRPr>
          </a:p>
        </p:txBody>
      </p:sp>
      <p:sp>
        <p:nvSpPr>
          <p:cNvPr id="5" name="TextBox 4"/>
          <p:cNvSpPr txBox="1"/>
          <p:nvPr/>
        </p:nvSpPr>
        <p:spPr>
          <a:xfrm>
            <a:off x="4585862" y="6413955"/>
            <a:ext cx="3377902" cy="215444"/>
          </a:xfrm>
          <a:prstGeom prst="rect">
            <a:avLst/>
          </a:prstGeom>
          <a:noFill/>
        </p:spPr>
        <p:txBody>
          <a:bodyPr wrap="square" rtlCol="0">
            <a:spAutoFit/>
          </a:bodyPr>
          <a:lstStyle/>
          <a:p>
            <a:r>
              <a:rPr lang="en-US" sz="800" dirty="0" smtClean="0">
                <a:solidFill>
                  <a:schemeClr val="bg1"/>
                </a:solidFill>
              </a:rPr>
              <a:t>Photo by  Miriam Harris, Sandy Bottom State Park, Hampton, VA</a:t>
            </a:r>
            <a:endParaRPr lang="en-US" sz="800" dirty="0">
              <a:solidFill>
                <a:schemeClr val="bg1"/>
              </a:solidFill>
            </a:endParaRPr>
          </a:p>
        </p:txBody>
      </p:sp>
      <p:sp>
        <p:nvSpPr>
          <p:cNvPr id="6" name="Rectangle 5"/>
          <p:cNvSpPr/>
          <p:nvPr/>
        </p:nvSpPr>
        <p:spPr>
          <a:xfrm>
            <a:off x="274165" y="3569677"/>
            <a:ext cx="4227497" cy="305972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4268" y="3165229"/>
            <a:ext cx="4713074" cy="3534805"/>
          </a:xfrm>
          <a:prstGeom prst="rect">
            <a:avLst/>
          </a:prstGeom>
        </p:spPr>
      </p:pic>
      <p:sp>
        <p:nvSpPr>
          <p:cNvPr id="9" name="TextBox 8"/>
          <p:cNvSpPr txBox="1"/>
          <p:nvPr/>
        </p:nvSpPr>
        <p:spPr>
          <a:xfrm>
            <a:off x="5278005" y="6453813"/>
            <a:ext cx="3727937" cy="246221"/>
          </a:xfrm>
          <a:prstGeom prst="rect">
            <a:avLst/>
          </a:prstGeom>
          <a:noFill/>
        </p:spPr>
        <p:txBody>
          <a:bodyPr wrap="square" rtlCol="0">
            <a:spAutoFit/>
          </a:bodyPr>
          <a:lstStyle/>
          <a:p>
            <a:pPr algn="r"/>
            <a:r>
              <a:rPr lang="en-US" sz="1000" dirty="0" smtClean="0">
                <a:solidFill>
                  <a:schemeClr val="bg1"/>
                </a:solidFill>
              </a:rPr>
              <a:t>Photo by Miriam Harris</a:t>
            </a:r>
            <a:endParaRPr lang="en-US" sz="1000" dirty="0">
              <a:solidFill>
                <a:schemeClr val="bg1"/>
              </a:solidFill>
            </a:endParaRPr>
          </a:p>
        </p:txBody>
      </p:sp>
    </p:spTree>
    <p:extLst>
      <p:ext uri="{BB962C8B-B14F-4D97-AF65-F5344CB8AC3E}">
        <p14:creationId xmlns:p14="http://schemas.microsoft.com/office/powerpoint/2010/main" val="11314025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50000"/>
              </a:lnSpc>
            </a:pPr>
            <a:r>
              <a:rPr lang="en-US" dirty="0" smtClean="0"/>
              <a:t>Link between </a:t>
            </a:r>
            <a:r>
              <a:rPr lang="en-US" dirty="0"/>
              <a:t>terrestrial and aquatic </a:t>
            </a:r>
            <a:r>
              <a:rPr lang="en-US" dirty="0" smtClean="0"/>
              <a:t>ecosystems</a:t>
            </a:r>
          </a:p>
          <a:p>
            <a:pPr>
              <a:lnSpc>
                <a:spcPct val="150000"/>
              </a:lnSpc>
            </a:pPr>
            <a:r>
              <a:rPr lang="en-US" dirty="0" smtClean="0"/>
              <a:t>Wetland </a:t>
            </a:r>
            <a:r>
              <a:rPr lang="en-US" dirty="0"/>
              <a:t>extent </a:t>
            </a:r>
            <a:r>
              <a:rPr lang="en-US" dirty="0" smtClean="0"/>
              <a:t>decreased </a:t>
            </a:r>
            <a:r>
              <a:rPr lang="en-US" dirty="0"/>
              <a:t>up to 90% </a:t>
            </a:r>
            <a:endParaRPr lang="en-US" dirty="0" smtClean="0"/>
          </a:p>
          <a:p>
            <a:pPr>
              <a:lnSpc>
                <a:spcPct val="150000"/>
              </a:lnSpc>
            </a:pPr>
            <a:r>
              <a:rPr lang="en-US" dirty="0" smtClean="0"/>
              <a:t>Ecological and economic benefits:</a:t>
            </a:r>
          </a:p>
          <a:p>
            <a:pPr lvl="1">
              <a:lnSpc>
                <a:spcPct val="150000"/>
              </a:lnSpc>
            </a:pPr>
            <a:r>
              <a:rPr lang="en-US" dirty="0" smtClean="0"/>
              <a:t>Filtration</a:t>
            </a:r>
          </a:p>
          <a:p>
            <a:pPr lvl="1">
              <a:lnSpc>
                <a:spcPct val="150000"/>
              </a:lnSpc>
            </a:pPr>
            <a:r>
              <a:rPr lang="en-US" dirty="0" smtClean="0"/>
              <a:t>Ground water recharge</a:t>
            </a:r>
          </a:p>
          <a:p>
            <a:pPr lvl="1">
              <a:lnSpc>
                <a:spcPct val="150000"/>
              </a:lnSpc>
            </a:pPr>
            <a:r>
              <a:rPr lang="en-US" dirty="0" smtClean="0"/>
              <a:t>Biological diversity</a:t>
            </a:r>
          </a:p>
          <a:p>
            <a:pPr lvl="1">
              <a:lnSpc>
                <a:spcPct val="150000"/>
              </a:lnSpc>
            </a:pPr>
            <a:r>
              <a:rPr lang="en-US" dirty="0" smtClean="0"/>
              <a:t>Tourism</a:t>
            </a:r>
            <a:endParaRPr lang="en-US" dirty="0"/>
          </a:p>
        </p:txBody>
      </p:sp>
      <p:sp>
        <p:nvSpPr>
          <p:cNvPr id="3" name="Title 2"/>
          <p:cNvSpPr>
            <a:spLocks noGrp="1"/>
          </p:cNvSpPr>
          <p:nvPr>
            <p:ph type="title"/>
          </p:nvPr>
        </p:nvSpPr>
        <p:spPr/>
        <p:txBody>
          <a:bodyPr/>
          <a:lstStyle/>
          <a:p>
            <a:r>
              <a:rPr lang="en-US" dirty="0" smtClean="0"/>
              <a:t>Wetlands</a:t>
            </a:r>
            <a:endParaRPr lang="en-US" dirty="0">
              <a:solidFill>
                <a:schemeClr val="tx1"/>
              </a:solidFill>
            </a:endParaRPr>
          </a:p>
        </p:txBody>
      </p:sp>
      <p:sp>
        <p:nvSpPr>
          <p:cNvPr id="5" name="TextBox 4"/>
          <p:cNvSpPr txBox="1"/>
          <p:nvPr/>
        </p:nvSpPr>
        <p:spPr>
          <a:xfrm>
            <a:off x="4585862" y="6413955"/>
            <a:ext cx="3377902" cy="215444"/>
          </a:xfrm>
          <a:prstGeom prst="rect">
            <a:avLst/>
          </a:prstGeom>
          <a:noFill/>
        </p:spPr>
        <p:txBody>
          <a:bodyPr wrap="square" rtlCol="0">
            <a:spAutoFit/>
          </a:bodyPr>
          <a:lstStyle/>
          <a:p>
            <a:r>
              <a:rPr lang="en-US" sz="800" dirty="0" smtClean="0">
                <a:solidFill>
                  <a:schemeClr val="bg1"/>
                </a:solidFill>
              </a:rPr>
              <a:t>Photo by  Miriam Harris, Sandy Bottom State Park, Hampton, VA</a:t>
            </a:r>
            <a:endParaRPr lang="en-US" sz="800" dirty="0">
              <a:solidFill>
                <a:schemeClr val="bg1"/>
              </a:solidFill>
            </a:endParaRPr>
          </a:p>
        </p:txBody>
      </p:sp>
      <p:sp>
        <p:nvSpPr>
          <p:cNvPr id="6" name="Rectangle 5"/>
          <p:cNvSpPr/>
          <p:nvPr/>
        </p:nvSpPr>
        <p:spPr>
          <a:xfrm>
            <a:off x="274165" y="4141177"/>
            <a:ext cx="4227497" cy="248822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3239" y="3138853"/>
            <a:ext cx="4736519" cy="3552389"/>
          </a:xfrm>
          <a:prstGeom prst="rect">
            <a:avLst/>
          </a:prstGeom>
        </p:spPr>
      </p:pic>
      <p:sp>
        <p:nvSpPr>
          <p:cNvPr id="8" name="TextBox 7"/>
          <p:cNvSpPr txBox="1"/>
          <p:nvPr/>
        </p:nvSpPr>
        <p:spPr>
          <a:xfrm>
            <a:off x="4847506" y="6436186"/>
            <a:ext cx="4095262" cy="246221"/>
          </a:xfrm>
          <a:prstGeom prst="rect">
            <a:avLst/>
          </a:prstGeom>
          <a:noFill/>
        </p:spPr>
        <p:txBody>
          <a:bodyPr wrap="square" rtlCol="0">
            <a:spAutoFit/>
          </a:bodyPr>
          <a:lstStyle/>
          <a:p>
            <a:pPr algn="r"/>
            <a:r>
              <a:rPr lang="en-US" sz="1000" dirty="0" smtClean="0">
                <a:solidFill>
                  <a:schemeClr val="bg1"/>
                </a:solidFill>
              </a:rPr>
              <a:t>Photo by Miriam Harris</a:t>
            </a:r>
            <a:endParaRPr lang="en-US" sz="1000" dirty="0">
              <a:solidFill>
                <a:schemeClr val="bg1"/>
              </a:solidFill>
            </a:endParaRPr>
          </a:p>
        </p:txBody>
      </p:sp>
    </p:spTree>
    <p:extLst>
      <p:ext uri="{BB962C8B-B14F-4D97-AF65-F5344CB8AC3E}">
        <p14:creationId xmlns:p14="http://schemas.microsoft.com/office/powerpoint/2010/main" val="31163544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50000"/>
              </a:lnSpc>
            </a:pPr>
            <a:r>
              <a:rPr lang="en-US" dirty="0" smtClean="0"/>
              <a:t>Link between </a:t>
            </a:r>
            <a:r>
              <a:rPr lang="en-US" dirty="0"/>
              <a:t>terrestrial and aquatic </a:t>
            </a:r>
            <a:r>
              <a:rPr lang="en-US" dirty="0" smtClean="0"/>
              <a:t>ecosystems</a:t>
            </a:r>
          </a:p>
          <a:p>
            <a:pPr>
              <a:lnSpc>
                <a:spcPct val="150000"/>
              </a:lnSpc>
            </a:pPr>
            <a:r>
              <a:rPr lang="en-US" dirty="0" smtClean="0"/>
              <a:t>Wetland </a:t>
            </a:r>
            <a:r>
              <a:rPr lang="en-US" dirty="0"/>
              <a:t>extent </a:t>
            </a:r>
            <a:r>
              <a:rPr lang="en-US" dirty="0" smtClean="0"/>
              <a:t>decreased </a:t>
            </a:r>
            <a:r>
              <a:rPr lang="en-US" dirty="0"/>
              <a:t>up to 90% </a:t>
            </a:r>
            <a:endParaRPr lang="en-US" dirty="0" smtClean="0"/>
          </a:p>
          <a:p>
            <a:pPr>
              <a:lnSpc>
                <a:spcPct val="150000"/>
              </a:lnSpc>
            </a:pPr>
            <a:r>
              <a:rPr lang="en-US" dirty="0" smtClean="0"/>
              <a:t>Ecological and economic benefits:</a:t>
            </a:r>
          </a:p>
          <a:p>
            <a:pPr lvl="1">
              <a:lnSpc>
                <a:spcPct val="150000"/>
              </a:lnSpc>
            </a:pPr>
            <a:r>
              <a:rPr lang="en-US" dirty="0" smtClean="0"/>
              <a:t>Filtration</a:t>
            </a:r>
          </a:p>
          <a:p>
            <a:pPr lvl="1">
              <a:lnSpc>
                <a:spcPct val="150000"/>
              </a:lnSpc>
            </a:pPr>
            <a:r>
              <a:rPr lang="en-US" dirty="0" smtClean="0"/>
              <a:t>Ground water recharge</a:t>
            </a:r>
          </a:p>
          <a:p>
            <a:pPr lvl="1">
              <a:lnSpc>
                <a:spcPct val="150000"/>
              </a:lnSpc>
            </a:pPr>
            <a:r>
              <a:rPr lang="en-US" dirty="0" smtClean="0"/>
              <a:t>Biological diversity</a:t>
            </a:r>
          </a:p>
          <a:p>
            <a:pPr lvl="1">
              <a:lnSpc>
                <a:spcPct val="150000"/>
              </a:lnSpc>
            </a:pPr>
            <a:r>
              <a:rPr lang="en-US" dirty="0" smtClean="0"/>
              <a:t>Tourism</a:t>
            </a:r>
            <a:endParaRPr lang="en-US" dirty="0"/>
          </a:p>
        </p:txBody>
      </p:sp>
      <p:sp>
        <p:nvSpPr>
          <p:cNvPr id="3" name="Title 2"/>
          <p:cNvSpPr>
            <a:spLocks noGrp="1"/>
          </p:cNvSpPr>
          <p:nvPr>
            <p:ph type="title"/>
          </p:nvPr>
        </p:nvSpPr>
        <p:spPr/>
        <p:txBody>
          <a:bodyPr/>
          <a:lstStyle/>
          <a:p>
            <a:r>
              <a:rPr lang="en-US" dirty="0" smtClean="0"/>
              <a:t>Wetlands</a:t>
            </a:r>
            <a:endParaRPr lang="en-US" dirty="0">
              <a:solidFill>
                <a:schemeClr val="tx1"/>
              </a:solidFill>
            </a:endParaRPr>
          </a:p>
        </p:txBody>
      </p:sp>
      <p:sp>
        <p:nvSpPr>
          <p:cNvPr id="5" name="TextBox 4"/>
          <p:cNvSpPr txBox="1"/>
          <p:nvPr/>
        </p:nvSpPr>
        <p:spPr>
          <a:xfrm>
            <a:off x="4585862" y="6413955"/>
            <a:ext cx="3377902" cy="215444"/>
          </a:xfrm>
          <a:prstGeom prst="rect">
            <a:avLst/>
          </a:prstGeom>
          <a:noFill/>
        </p:spPr>
        <p:txBody>
          <a:bodyPr wrap="square" rtlCol="0">
            <a:spAutoFit/>
          </a:bodyPr>
          <a:lstStyle/>
          <a:p>
            <a:r>
              <a:rPr lang="en-US" sz="800" dirty="0" smtClean="0">
                <a:solidFill>
                  <a:schemeClr val="bg1"/>
                </a:solidFill>
              </a:rPr>
              <a:t>Photo by  Miriam Harris, Sandy Bottom State Park, Hampton, VA</a:t>
            </a:r>
            <a:endParaRPr lang="en-US" sz="800" dirty="0">
              <a:solidFill>
                <a:schemeClr val="bg1"/>
              </a:solidFill>
            </a:endParaRPr>
          </a:p>
        </p:txBody>
      </p:sp>
      <p:sp>
        <p:nvSpPr>
          <p:cNvPr id="6" name="Rectangle 5"/>
          <p:cNvSpPr/>
          <p:nvPr/>
        </p:nvSpPr>
        <p:spPr>
          <a:xfrm>
            <a:off x="274165" y="4677507"/>
            <a:ext cx="4227497" cy="1951891"/>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28435" y="3675185"/>
            <a:ext cx="4620758" cy="2846492"/>
          </a:xfrm>
          <a:prstGeom prst="rect">
            <a:avLst/>
          </a:prstGeom>
        </p:spPr>
      </p:pic>
      <p:sp>
        <p:nvSpPr>
          <p:cNvPr id="8" name="TextBox 7"/>
          <p:cNvSpPr txBox="1"/>
          <p:nvPr/>
        </p:nvSpPr>
        <p:spPr>
          <a:xfrm>
            <a:off x="4645051" y="6315025"/>
            <a:ext cx="4202723" cy="215444"/>
          </a:xfrm>
          <a:prstGeom prst="rect">
            <a:avLst/>
          </a:prstGeom>
          <a:noFill/>
        </p:spPr>
        <p:txBody>
          <a:bodyPr wrap="square" rtlCol="0">
            <a:spAutoFit/>
          </a:bodyPr>
          <a:lstStyle/>
          <a:p>
            <a:pPr algn="r"/>
            <a:r>
              <a:rPr lang="en-US" sz="800" dirty="0">
                <a:solidFill>
                  <a:schemeClr val="bg1"/>
                </a:solidFill>
              </a:rPr>
              <a:t>Photo by  Miriam </a:t>
            </a:r>
            <a:r>
              <a:rPr lang="en-US" sz="800" dirty="0" smtClean="0">
                <a:solidFill>
                  <a:schemeClr val="bg1"/>
                </a:solidFill>
              </a:rPr>
              <a:t>Harris</a:t>
            </a:r>
            <a:endParaRPr lang="en-US" sz="800" dirty="0">
              <a:solidFill>
                <a:schemeClr val="bg1"/>
              </a:solidFill>
            </a:endParaRPr>
          </a:p>
        </p:txBody>
      </p:sp>
    </p:spTree>
    <p:extLst>
      <p:ext uri="{BB962C8B-B14F-4D97-AF65-F5344CB8AC3E}">
        <p14:creationId xmlns:p14="http://schemas.microsoft.com/office/powerpoint/2010/main" val="10884190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50000"/>
              </a:lnSpc>
            </a:pPr>
            <a:r>
              <a:rPr lang="en-US" dirty="0" smtClean="0"/>
              <a:t>Link between </a:t>
            </a:r>
            <a:r>
              <a:rPr lang="en-US" dirty="0"/>
              <a:t>terrestrial and aquatic </a:t>
            </a:r>
            <a:r>
              <a:rPr lang="en-US" dirty="0" smtClean="0"/>
              <a:t>ecosystems</a:t>
            </a:r>
          </a:p>
          <a:p>
            <a:pPr>
              <a:lnSpc>
                <a:spcPct val="150000"/>
              </a:lnSpc>
            </a:pPr>
            <a:r>
              <a:rPr lang="en-US" dirty="0" smtClean="0"/>
              <a:t>Wetland </a:t>
            </a:r>
            <a:r>
              <a:rPr lang="en-US" dirty="0"/>
              <a:t>extent </a:t>
            </a:r>
            <a:r>
              <a:rPr lang="en-US" dirty="0" smtClean="0"/>
              <a:t>decreased </a:t>
            </a:r>
            <a:r>
              <a:rPr lang="en-US" dirty="0"/>
              <a:t>up to 90% </a:t>
            </a:r>
            <a:endParaRPr lang="en-US" dirty="0" smtClean="0"/>
          </a:p>
          <a:p>
            <a:pPr>
              <a:lnSpc>
                <a:spcPct val="150000"/>
              </a:lnSpc>
            </a:pPr>
            <a:r>
              <a:rPr lang="en-US" dirty="0" smtClean="0"/>
              <a:t>Ecological and economic benefits:</a:t>
            </a:r>
          </a:p>
          <a:p>
            <a:pPr lvl="1">
              <a:lnSpc>
                <a:spcPct val="150000"/>
              </a:lnSpc>
            </a:pPr>
            <a:r>
              <a:rPr lang="en-US" dirty="0" smtClean="0"/>
              <a:t>Filtration</a:t>
            </a:r>
          </a:p>
          <a:p>
            <a:pPr lvl="1">
              <a:lnSpc>
                <a:spcPct val="150000"/>
              </a:lnSpc>
            </a:pPr>
            <a:r>
              <a:rPr lang="en-US" dirty="0" smtClean="0"/>
              <a:t>Ground water recharge</a:t>
            </a:r>
          </a:p>
          <a:p>
            <a:pPr lvl="1">
              <a:lnSpc>
                <a:spcPct val="150000"/>
              </a:lnSpc>
            </a:pPr>
            <a:r>
              <a:rPr lang="en-US" dirty="0" smtClean="0"/>
              <a:t>Biological diversity</a:t>
            </a:r>
          </a:p>
          <a:p>
            <a:pPr lvl="1">
              <a:lnSpc>
                <a:spcPct val="150000"/>
              </a:lnSpc>
            </a:pPr>
            <a:r>
              <a:rPr lang="en-US" dirty="0" smtClean="0"/>
              <a:t>Tourism</a:t>
            </a:r>
            <a:endParaRPr lang="en-US" dirty="0"/>
          </a:p>
        </p:txBody>
      </p:sp>
      <p:sp>
        <p:nvSpPr>
          <p:cNvPr id="3" name="Title 2"/>
          <p:cNvSpPr>
            <a:spLocks noGrp="1"/>
          </p:cNvSpPr>
          <p:nvPr>
            <p:ph type="title"/>
          </p:nvPr>
        </p:nvSpPr>
        <p:spPr/>
        <p:txBody>
          <a:bodyPr/>
          <a:lstStyle/>
          <a:p>
            <a:r>
              <a:rPr lang="en-US" dirty="0" smtClean="0"/>
              <a:t>Wetlands</a:t>
            </a:r>
            <a:endParaRPr lang="en-US" dirty="0">
              <a:solidFill>
                <a:schemeClr val="tx1"/>
              </a:solidFill>
            </a:endParaRPr>
          </a:p>
        </p:txBody>
      </p:sp>
      <p:sp>
        <p:nvSpPr>
          <p:cNvPr id="5" name="TextBox 4"/>
          <p:cNvSpPr txBox="1"/>
          <p:nvPr/>
        </p:nvSpPr>
        <p:spPr>
          <a:xfrm>
            <a:off x="4981516" y="6396371"/>
            <a:ext cx="3377902" cy="215444"/>
          </a:xfrm>
          <a:prstGeom prst="rect">
            <a:avLst/>
          </a:prstGeom>
          <a:noFill/>
        </p:spPr>
        <p:txBody>
          <a:bodyPr wrap="square" rtlCol="0">
            <a:spAutoFit/>
          </a:bodyPr>
          <a:lstStyle/>
          <a:p>
            <a:r>
              <a:rPr lang="en-US" sz="800" dirty="0" smtClean="0">
                <a:solidFill>
                  <a:schemeClr val="bg1"/>
                </a:solidFill>
              </a:rPr>
              <a:t>Photo by  Miriam Harris, Sandy Bottom State Park, Hampton, VA</a:t>
            </a:r>
            <a:endParaRPr lang="en-US" sz="800" dirty="0">
              <a:solidFill>
                <a:schemeClr val="bg1"/>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0307" y="3130061"/>
            <a:ext cx="4642339" cy="3481754"/>
          </a:xfrm>
          <a:prstGeom prst="rect">
            <a:avLst/>
          </a:prstGeom>
        </p:spPr>
      </p:pic>
      <p:sp>
        <p:nvSpPr>
          <p:cNvPr id="8" name="TextBox 7"/>
          <p:cNvSpPr txBox="1"/>
          <p:nvPr/>
        </p:nvSpPr>
        <p:spPr>
          <a:xfrm>
            <a:off x="5165123" y="6375003"/>
            <a:ext cx="3700585" cy="230832"/>
          </a:xfrm>
          <a:prstGeom prst="rect">
            <a:avLst/>
          </a:prstGeom>
          <a:noFill/>
        </p:spPr>
        <p:txBody>
          <a:bodyPr wrap="square" rtlCol="0">
            <a:spAutoFit/>
          </a:bodyPr>
          <a:lstStyle/>
          <a:p>
            <a:pPr algn="r"/>
            <a:r>
              <a:rPr lang="en-US" sz="900" dirty="0" smtClean="0">
                <a:solidFill>
                  <a:schemeClr val="bg1"/>
                </a:solidFill>
              </a:rPr>
              <a:t>Photo by Idamis Del Valle Martinez</a:t>
            </a:r>
            <a:endParaRPr lang="en-US" sz="900" dirty="0">
              <a:solidFill>
                <a:schemeClr val="bg1"/>
              </a:solidFill>
            </a:endParaRPr>
          </a:p>
        </p:txBody>
      </p:sp>
    </p:spTree>
    <p:extLst>
      <p:ext uri="{BB962C8B-B14F-4D97-AF65-F5344CB8AC3E}">
        <p14:creationId xmlns:p14="http://schemas.microsoft.com/office/powerpoint/2010/main" val="39739107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smtClean="0"/>
              <a:t>Largest source of fresh water </a:t>
            </a:r>
          </a:p>
          <a:p>
            <a:r>
              <a:rPr lang="en-US" sz="2000" dirty="0" smtClean="0"/>
              <a:t>Wetlands cover </a:t>
            </a:r>
            <a:r>
              <a:rPr lang="en-US" sz="2000" dirty="0"/>
              <a:t>an area of 1700 km</a:t>
            </a:r>
            <a:r>
              <a:rPr lang="en-US" sz="2000" baseline="30000" dirty="0"/>
              <a:t>2</a:t>
            </a:r>
            <a:r>
              <a:rPr lang="en-US" sz="2000" dirty="0"/>
              <a:t> </a:t>
            </a:r>
            <a:endParaRPr lang="en-US" sz="2000" dirty="0" smtClean="0"/>
          </a:p>
        </p:txBody>
      </p:sp>
      <p:sp>
        <p:nvSpPr>
          <p:cNvPr id="3" name="Title 2"/>
          <p:cNvSpPr>
            <a:spLocks noGrp="1"/>
          </p:cNvSpPr>
          <p:nvPr>
            <p:ph type="title"/>
          </p:nvPr>
        </p:nvSpPr>
        <p:spPr/>
        <p:txBody>
          <a:bodyPr/>
          <a:lstStyle/>
          <a:p>
            <a:r>
              <a:rPr lang="en-US" dirty="0" smtClean="0"/>
              <a:t>Great Lakes</a:t>
            </a:r>
            <a:endParaRPr lang="en-US" dirty="0"/>
          </a:p>
        </p:txBody>
      </p:sp>
      <p:grpSp>
        <p:nvGrpSpPr>
          <p:cNvPr id="12" name="Group 11"/>
          <p:cNvGrpSpPr/>
          <p:nvPr/>
        </p:nvGrpSpPr>
        <p:grpSpPr>
          <a:xfrm>
            <a:off x="1098561" y="2084832"/>
            <a:ext cx="6946878" cy="4526983"/>
            <a:chOff x="1740619" y="2702909"/>
            <a:chExt cx="5191125" cy="3993173"/>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0619" y="2702909"/>
              <a:ext cx="5191125" cy="3993173"/>
            </a:xfrm>
            <a:prstGeom prst="rect">
              <a:avLst/>
            </a:prstGeom>
          </p:spPr>
        </p:pic>
        <p:sp>
          <p:nvSpPr>
            <p:cNvPr id="6" name="TextBox 5"/>
            <p:cNvSpPr txBox="1"/>
            <p:nvPr/>
          </p:nvSpPr>
          <p:spPr>
            <a:xfrm rot="17452900">
              <a:off x="2875314" y="5054549"/>
              <a:ext cx="980518" cy="215444"/>
            </a:xfrm>
            <a:prstGeom prst="rect">
              <a:avLst/>
            </a:prstGeom>
            <a:noFill/>
          </p:spPr>
          <p:txBody>
            <a:bodyPr wrap="square" rtlCol="0">
              <a:spAutoFit/>
            </a:bodyPr>
            <a:lstStyle/>
            <a:p>
              <a:r>
                <a:rPr lang="en-US" sz="800" b="1" dirty="0" smtClean="0">
                  <a:solidFill>
                    <a:schemeClr val="bg1"/>
                  </a:solidFill>
                </a:rPr>
                <a:t>Lake Michigan</a:t>
              </a:r>
              <a:endParaRPr lang="en-US" sz="800" b="1" dirty="0">
                <a:solidFill>
                  <a:schemeClr val="bg1"/>
                </a:solidFill>
              </a:endParaRPr>
            </a:p>
          </p:txBody>
        </p:sp>
        <p:sp>
          <p:nvSpPr>
            <p:cNvPr id="7" name="TextBox 6"/>
            <p:cNvSpPr txBox="1"/>
            <p:nvPr/>
          </p:nvSpPr>
          <p:spPr>
            <a:xfrm rot="1906382">
              <a:off x="4433167" y="4680013"/>
              <a:ext cx="980518" cy="215444"/>
            </a:xfrm>
            <a:prstGeom prst="rect">
              <a:avLst/>
            </a:prstGeom>
            <a:noFill/>
          </p:spPr>
          <p:txBody>
            <a:bodyPr wrap="square" rtlCol="0">
              <a:spAutoFit/>
            </a:bodyPr>
            <a:lstStyle/>
            <a:p>
              <a:r>
                <a:rPr lang="en-US" sz="800" b="1" dirty="0" smtClean="0">
                  <a:solidFill>
                    <a:schemeClr val="bg1"/>
                  </a:solidFill>
                </a:rPr>
                <a:t>Lake Huron</a:t>
              </a:r>
              <a:endParaRPr lang="en-US" sz="800" b="1" dirty="0">
                <a:solidFill>
                  <a:schemeClr val="bg1"/>
                </a:solidFill>
              </a:endParaRPr>
            </a:p>
          </p:txBody>
        </p:sp>
        <p:sp>
          <p:nvSpPr>
            <p:cNvPr id="8" name="TextBox 7"/>
            <p:cNvSpPr txBox="1"/>
            <p:nvPr/>
          </p:nvSpPr>
          <p:spPr>
            <a:xfrm rot="150959">
              <a:off x="2714865" y="3378149"/>
              <a:ext cx="980518" cy="215444"/>
            </a:xfrm>
            <a:prstGeom prst="rect">
              <a:avLst/>
            </a:prstGeom>
            <a:noFill/>
          </p:spPr>
          <p:txBody>
            <a:bodyPr wrap="square" rtlCol="0">
              <a:spAutoFit/>
            </a:bodyPr>
            <a:lstStyle/>
            <a:p>
              <a:r>
                <a:rPr lang="en-US" sz="800" b="1" dirty="0" smtClean="0">
                  <a:solidFill>
                    <a:schemeClr val="bg1"/>
                  </a:solidFill>
                </a:rPr>
                <a:t>Lake Superior</a:t>
              </a:r>
              <a:endParaRPr lang="en-US" sz="800" b="1" dirty="0">
                <a:solidFill>
                  <a:schemeClr val="bg1"/>
                </a:solidFill>
              </a:endParaRPr>
            </a:p>
          </p:txBody>
        </p:sp>
        <p:sp>
          <p:nvSpPr>
            <p:cNvPr id="9" name="TextBox 8"/>
            <p:cNvSpPr txBox="1"/>
            <p:nvPr/>
          </p:nvSpPr>
          <p:spPr>
            <a:xfrm rot="20917143">
              <a:off x="5738365" y="5193764"/>
              <a:ext cx="980518" cy="215444"/>
            </a:xfrm>
            <a:prstGeom prst="rect">
              <a:avLst/>
            </a:prstGeom>
            <a:noFill/>
          </p:spPr>
          <p:txBody>
            <a:bodyPr wrap="square" rtlCol="0">
              <a:spAutoFit/>
            </a:bodyPr>
            <a:lstStyle/>
            <a:p>
              <a:r>
                <a:rPr lang="en-US" sz="800" b="1" dirty="0" smtClean="0">
                  <a:solidFill>
                    <a:schemeClr val="bg1"/>
                  </a:solidFill>
                </a:rPr>
                <a:t>Lake Ontario</a:t>
              </a:r>
              <a:endParaRPr lang="en-US" sz="800" b="1" dirty="0">
                <a:solidFill>
                  <a:schemeClr val="bg1"/>
                </a:solidFill>
              </a:endParaRPr>
            </a:p>
          </p:txBody>
        </p:sp>
        <p:sp>
          <p:nvSpPr>
            <p:cNvPr id="10" name="TextBox 9"/>
            <p:cNvSpPr txBox="1"/>
            <p:nvPr/>
          </p:nvSpPr>
          <p:spPr>
            <a:xfrm rot="20433249">
              <a:off x="4791467" y="5815796"/>
              <a:ext cx="980518" cy="215444"/>
            </a:xfrm>
            <a:prstGeom prst="rect">
              <a:avLst/>
            </a:prstGeom>
            <a:noFill/>
          </p:spPr>
          <p:txBody>
            <a:bodyPr wrap="square" rtlCol="0">
              <a:spAutoFit/>
            </a:bodyPr>
            <a:lstStyle/>
            <a:p>
              <a:r>
                <a:rPr lang="en-US" sz="800" b="1" dirty="0" smtClean="0">
                  <a:solidFill>
                    <a:schemeClr val="bg1"/>
                  </a:solidFill>
                </a:rPr>
                <a:t>Lake Erie</a:t>
              </a:r>
              <a:endParaRPr lang="en-US" sz="800" b="1" dirty="0">
                <a:solidFill>
                  <a:schemeClr val="bg1"/>
                </a:solidFill>
              </a:endParaRPr>
            </a:p>
          </p:txBody>
        </p:sp>
        <p:sp>
          <p:nvSpPr>
            <p:cNvPr id="11" name="TextBox 10"/>
            <p:cNvSpPr txBox="1"/>
            <p:nvPr/>
          </p:nvSpPr>
          <p:spPr>
            <a:xfrm rot="2803454">
              <a:off x="4856092" y="4533691"/>
              <a:ext cx="980518" cy="215444"/>
            </a:xfrm>
            <a:prstGeom prst="rect">
              <a:avLst/>
            </a:prstGeom>
            <a:noFill/>
          </p:spPr>
          <p:txBody>
            <a:bodyPr wrap="square" rtlCol="0">
              <a:spAutoFit/>
            </a:bodyPr>
            <a:lstStyle/>
            <a:p>
              <a:r>
                <a:rPr lang="en-US" sz="800" b="1" dirty="0" smtClean="0">
                  <a:solidFill>
                    <a:schemeClr val="bg1"/>
                  </a:solidFill>
                </a:rPr>
                <a:t>Georgian Bay</a:t>
              </a:r>
              <a:endParaRPr lang="en-US" sz="800" b="1" dirty="0">
                <a:solidFill>
                  <a:schemeClr val="bg1"/>
                </a:solidFill>
              </a:endParaRPr>
            </a:p>
          </p:txBody>
        </p:sp>
      </p:grpSp>
      <p:sp>
        <p:nvSpPr>
          <p:cNvPr id="5" name="TextBox 4"/>
          <p:cNvSpPr txBox="1"/>
          <p:nvPr/>
        </p:nvSpPr>
        <p:spPr>
          <a:xfrm>
            <a:off x="4572000" y="6372400"/>
            <a:ext cx="3604158" cy="215444"/>
          </a:xfrm>
          <a:prstGeom prst="rect">
            <a:avLst/>
          </a:prstGeom>
          <a:noFill/>
        </p:spPr>
        <p:txBody>
          <a:bodyPr wrap="square" rtlCol="0">
            <a:spAutoFit/>
          </a:bodyPr>
          <a:lstStyle/>
          <a:p>
            <a:r>
              <a:rPr lang="en-US" sz="800" dirty="0" smtClean="0">
                <a:solidFill>
                  <a:schemeClr val="bg1"/>
                </a:solidFill>
              </a:rPr>
              <a:t>Photo by </a:t>
            </a:r>
            <a:r>
              <a:rPr lang="en-US" sz="800" dirty="0">
                <a:solidFill>
                  <a:schemeClr val="bg1"/>
                </a:solidFill>
              </a:rPr>
              <a:t>Jeff Schmaltz, MODIS Rapid Response Team, NASA/GSFC</a:t>
            </a:r>
          </a:p>
        </p:txBody>
      </p:sp>
    </p:spTree>
    <p:extLst>
      <p:ext uri="{BB962C8B-B14F-4D97-AF65-F5344CB8AC3E}">
        <p14:creationId xmlns:p14="http://schemas.microsoft.com/office/powerpoint/2010/main" val="4602327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22" y="2067241"/>
            <a:ext cx="8422282" cy="4544574"/>
          </a:xfrm>
          <a:prstGeom prst="rect">
            <a:avLst/>
          </a:prstGeom>
        </p:spPr>
      </p:pic>
      <p:sp>
        <p:nvSpPr>
          <p:cNvPr id="2" name="Content Placeholder 1"/>
          <p:cNvSpPr>
            <a:spLocks noGrp="1"/>
          </p:cNvSpPr>
          <p:nvPr>
            <p:ph idx="1"/>
          </p:nvPr>
        </p:nvSpPr>
        <p:spPr/>
        <p:txBody>
          <a:bodyPr/>
          <a:lstStyle/>
          <a:p>
            <a:pPr>
              <a:spcAft>
                <a:spcPts val="1200"/>
              </a:spcAft>
            </a:pPr>
            <a:r>
              <a:rPr lang="en-US" dirty="0" smtClean="0"/>
              <a:t>Fluctuations due to climate variability </a:t>
            </a:r>
          </a:p>
          <a:p>
            <a:pPr lvl="1">
              <a:spcAft>
                <a:spcPts val="1200"/>
              </a:spcAft>
            </a:pPr>
            <a:r>
              <a:rPr lang="en-US" sz="2200" dirty="0"/>
              <a:t>V</a:t>
            </a:r>
            <a:r>
              <a:rPr lang="en-US" sz="2200" dirty="0" smtClean="0"/>
              <a:t>egetation adapts to these changes</a:t>
            </a:r>
          </a:p>
          <a:p>
            <a:pPr lvl="1"/>
            <a:endParaRPr lang="en-US" dirty="0"/>
          </a:p>
        </p:txBody>
      </p:sp>
      <p:sp>
        <p:nvSpPr>
          <p:cNvPr id="3" name="Title 2"/>
          <p:cNvSpPr>
            <a:spLocks noGrp="1"/>
          </p:cNvSpPr>
          <p:nvPr>
            <p:ph type="title"/>
          </p:nvPr>
        </p:nvSpPr>
        <p:spPr/>
        <p:txBody>
          <a:bodyPr/>
          <a:lstStyle/>
          <a:p>
            <a:r>
              <a:rPr lang="en-US" dirty="0" smtClean="0"/>
              <a:t>Water Levels in the Great Lakes</a:t>
            </a:r>
            <a:endParaRPr lang="en-US" dirty="0"/>
          </a:p>
        </p:txBody>
      </p:sp>
      <p:sp>
        <p:nvSpPr>
          <p:cNvPr id="7" name="TextBox 6"/>
          <p:cNvSpPr txBox="1"/>
          <p:nvPr/>
        </p:nvSpPr>
        <p:spPr>
          <a:xfrm>
            <a:off x="1130804" y="5891042"/>
            <a:ext cx="658368" cy="338554"/>
          </a:xfrm>
          <a:prstGeom prst="rect">
            <a:avLst/>
          </a:prstGeom>
          <a:solidFill>
            <a:schemeClr val="bg1"/>
          </a:solidFill>
        </p:spPr>
        <p:txBody>
          <a:bodyPr wrap="square" rtlCol="0">
            <a:spAutoFit/>
          </a:bodyPr>
          <a:lstStyle/>
          <a:p>
            <a:r>
              <a:rPr lang="en-US" sz="1600" dirty="0" smtClean="0"/>
              <a:t>1987</a:t>
            </a:r>
            <a:endParaRPr lang="en-US" sz="1600" dirty="0"/>
          </a:p>
        </p:txBody>
      </p:sp>
      <p:sp>
        <p:nvSpPr>
          <p:cNvPr id="8" name="TextBox 7"/>
          <p:cNvSpPr txBox="1"/>
          <p:nvPr/>
        </p:nvSpPr>
        <p:spPr>
          <a:xfrm>
            <a:off x="2431298" y="5891042"/>
            <a:ext cx="658368" cy="338554"/>
          </a:xfrm>
          <a:prstGeom prst="rect">
            <a:avLst/>
          </a:prstGeom>
          <a:solidFill>
            <a:schemeClr val="bg1"/>
          </a:solidFill>
        </p:spPr>
        <p:txBody>
          <a:bodyPr wrap="square" rtlCol="0">
            <a:spAutoFit/>
          </a:bodyPr>
          <a:lstStyle/>
          <a:p>
            <a:r>
              <a:rPr lang="en-US" sz="1600" dirty="0" smtClean="0"/>
              <a:t>1992</a:t>
            </a:r>
            <a:endParaRPr lang="en-US" sz="1600" dirty="0"/>
          </a:p>
        </p:txBody>
      </p:sp>
      <p:sp>
        <p:nvSpPr>
          <p:cNvPr id="9" name="TextBox 8"/>
          <p:cNvSpPr txBox="1"/>
          <p:nvPr/>
        </p:nvSpPr>
        <p:spPr>
          <a:xfrm>
            <a:off x="3757842" y="5891042"/>
            <a:ext cx="658368" cy="338554"/>
          </a:xfrm>
          <a:prstGeom prst="rect">
            <a:avLst/>
          </a:prstGeom>
          <a:solidFill>
            <a:schemeClr val="bg1"/>
          </a:solidFill>
        </p:spPr>
        <p:txBody>
          <a:bodyPr wrap="square" rtlCol="0">
            <a:spAutoFit/>
          </a:bodyPr>
          <a:lstStyle/>
          <a:p>
            <a:r>
              <a:rPr lang="en-US" sz="1600" dirty="0" smtClean="0"/>
              <a:t>1997</a:t>
            </a:r>
            <a:endParaRPr lang="en-US" sz="1600" dirty="0"/>
          </a:p>
        </p:txBody>
      </p:sp>
      <p:sp>
        <p:nvSpPr>
          <p:cNvPr id="10" name="TextBox 9"/>
          <p:cNvSpPr txBox="1"/>
          <p:nvPr/>
        </p:nvSpPr>
        <p:spPr>
          <a:xfrm>
            <a:off x="5032287" y="5898104"/>
            <a:ext cx="658368" cy="338554"/>
          </a:xfrm>
          <a:prstGeom prst="rect">
            <a:avLst/>
          </a:prstGeom>
          <a:solidFill>
            <a:schemeClr val="bg1"/>
          </a:solidFill>
        </p:spPr>
        <p:txBody>
          <a:bodyPr wrap="square" rtlCol="0">
            <a:spAutoFit/>
          </a:bodyPr>
          <a:lstStyle/>
          <a:p>
            <a:r>
              <a:rPr lang="en-US" sz="1600" dirty="0" smtClean="0"/>
              <a:t>2003</a:t>
            </a:r>
            <a:endParaRPr lang="en-US" sz="1600" dirty="0"/>
          </a:p>
        </p:txBody>
      </p:sp>
      <p:sp>
        <p:nvSpPr>
          <p:cNvPr id="11" name="TextBox 10"/>
          <p:cNvSpPr txBox="1"/>
          <p:nvPr/>
        </p:nvSpPr>
        <p:spPr>
          <a:xfrm>
            <a:off x="6431300" y="5898104"/>
            <a:ext cx="658368" cy="338554"/>
          </a:xfrm>
          <a:prstGeom prst="rect">
            <a:avLst/>
          </a:prstGeom>
          <a:solidFill>
            <a:schemeClr val="bg1"/>
          </a:solidFill>
        </p:spPr>
        <p:txBody>
          <a:bodyPr wrap="square" rtlCol="0">
            <a:spAutoFit/>
          </a:bodyPr>
          <a:lstStyle/>
          <a:p>
            <a:r>
              <a:rPr lang="en-US" sz="1600" dirty="0" smtClean="0"/>
              <a:t>2008</a:t>
            </a:r>
            <a:endParaRPr lang="en-US" sz="1600" dirty="0"/>
          </a:p>
        </p:txBody>
      </p:sp>
      <p:sp>
        <p:nvSpPr>
          <p:cNvPr id="5" name="TextBox 4"/>
          <p:cNvSpPr txBox="1"/>
          <p:nvPr/>
        </p:nvSpPr>
        <p:spPr>
          <a:xfrm>
            <a:off x="1669774" y="2637183"/>
            <a:ext cx="1179443" cy="369332"/>
          </a:xfrm>
          <a:prstGeom prst="rect">
            <a:avLst/>
          </a:prstGeom>
          <a:noFill/>
          <a:ln>
            <a:solidFill>
              <a:schemeClr val="tx1"/>
            </a:solidFill>
          </a:ln>
        </p:spPr>
        <p:txBody>
          <a:bodyPr wrap="square" rtlCol="0">
            <a:spAutoFit/>
          </a:bodyPr>
          <a:lstStyle/>
          <a:p>
            <a:pPr algn="ctr"/>
            <a:r>
              <a:rPr lang="en-US" dirty="0" smtClean="0"/>
              <a:t>R</a:t>
            </a:r>
            <a:r>
              <a:rPr lang="en-US" baseline="30000" dirty="0" smtClean="0"/>
              <a:t>2</a:t>
            </a:r>
            <a:r>
              <a:rPr lang="en-US" dirty="0" smtClean="0"/>
              <a:t> = 0.95</a:t>
            </a:r>
            <a:endParaRPr lang="en-US" dirty="0"/>
          </a:p>
        </p:txBody>
      </p:sp>
    </p:spTree>
    <p:extLst>
      <p:ext uri="{BB962C8B-B14F-4D97-AF65-F5344CB8AC3E}">
        <p14:creationId xmlns:p14="http://schemas.microsoft.com/office/powerpoint/2010/main" val="20879172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rPr>
              <a:t>Community Concerns</a:t>
            </a:r>
            <a:endParaRPr lang="en-US" dirty="0">
              <a:solidFill>
                <a:schemeClr val="tx1"/>
              </a:solidFill>
            </a:endParaRPr>
          </a:p>
        </p:txBody>
      </p:sp>
      <p:sp>
        <p:nvSpPr>
          <p:cNvPr id="6" name="TextBox 5"/>
          <p:cNvSpPr txBox="1"/>
          <p:nvPr/>
        </p:nvSpPr>
        <p:spPr>
          <a:xfrm>
            <a:off x="5109886" y="6330026"/>
            <a:ext cx="3377902" cy="215444"/>
          </a:xfrm>
          <a:prstGeom prst="rect">
            <a:avLst/>
          </a:prstGeom>
          <a:noFill/>
        </p:spPr>
        <p:txBody>
          <a:bodyPr wrap="square" rtlCol="0">
            <a:spAutoFit/>
          </a:bodyPr>
          <a:lstStyle/>
          <a:p>
            <a:r>
              <a:rPr lang="en-US" sz="800" dirty="0" smtClean="0">
                <a:solidFill>
                  <a:schemeClr val="bg1"/>
                </a:solidFill>
              </a:rPr>
              <a:t>Photo by  Miriam Harris, Sandy Bottom State Park, Hampton, VA</a:t>
            </a:r>
            <a:endParaRPr lang="en-US" sz="800" dirty="0">
              <a:solidFill>
                <a:schemeClr val="bg1"/>
              </a:solidFill>
            </a:endParaRPr>
          </a:p>
        </p:txBody>
      </p:sp>
      <p:sp>
        <p:nvSpPr>
          <p:cNvPr id="7" name="Content Placeholder 1"/>
          <p:cNvSpPr>
            <a:spLocks noGrp="1"/>
          </p:cNvSpPr>
          <p:nvPr>
            <p:ph idx="1"/>
          </p:nvPr>
        </p:nvSpPr>
        <p:spPr>
          <a:xfrm>
            <a:off x="443007" y="1114569"/>
            <a:ext cx="8406022" cy="2985491"/>
          </a:xfrm>
        </p:spPr>
        <p:txBody>
          <a:bodyPr>
            <a:normAutofit/>
          </a:bodyPr>
          <a:lstStyle/>
          <a:p>
            <a:pPr>
              <a:lnSpc>
                <a:spcPct val="150000"/>
              </a:lnSpc>
            </a:pPr>
            <a:r>
              <a:rPr lang="en-US" sz="2000" dirty="0" smtClean="0"/>
              <a:t>Decreasing lake levels</a:t>
            </a:r>
          </a:p>
          <a:p>
            <a:pPr>
              <a:lnSpc>
                <a:spcPct val="150000"/>
              </a:lnSpc>
            </a:pPr>
            <a:r>
              <a:rPr lang="en-US" sz="2000" dirty="0" smtClean="0"/>
              <a:t>Wetland degradation and loss </a:t>
            </a:r>
          </a:p>
          <a:p>
            <a:pPr>
              <a:lnSpc>
                <a:spcPct val="100000"/>
              </a:lnSpc>
            </a:pPr>
            <a:r>
              <a:rPr lang="en-US" sz="2000" dirty="0" smtClean="0"/>
              <a:t>Climate change may impact wetland’s: </a:t>
            </a:r>
          </a:p>
          <a:p>
            <a:pPr lvl="1">
              <a:lnSpc>
                <a:spcPct val="100000"/>
              </a:lnSpc>
            </a:pPr>
            <a:r>
              <a:rPr lang="en-US" dirty="0"/>
              <a:t>H</a:t>
            </a:r>
            <a:r>
              <a:rPr lang="en-US" dirty="0" smtClean="0"/>
              <a:t>ydrologic cycle</a:t>
            </a:r>
          </a:p>
          <a:p>
            <a:pPr lvl="1">
              <a:lnSpc>
                <a:spcPct val="150000"/>
              </a:lnSpc>
            </a:pPr>
            <a:r>
              <a:rPr lang="en-US" dirty="0"/>
              <a:t>B</a:t>
            </a:r>
            <a:r>
              <a:rPr lang="en-US" dirty="0" smtClean="0"/>
              <a:t>iological diversity and tourism</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81780" y="3965096"/>
            <a:ext cx="4034114" cy="2597938"/>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4967" y="3962400"/>
            <a:ext cx="4322759" cy="2600634"/>
          </a:xfrm>
          <a:prstGeom prst="rect">
            <a:avLst/>
          </a:prstGeom>
        </p:spPr>
      </p:pic>
      <p:sp>
        <p:nvSpPr>
          <p:cNvPr id="10" name="TextBox 9"/>
          <p:cNvSpPr txBox="1"/>
          <p:nvPr/>
        </p:nvSpPr>
        <p:spPr>
          <a:xfrm>
            <a:off x="5471127" y="6338808"/>
            <a:ext cx="3377902" cy="215444"/>
          </a:xfrm>
          <a:prstGeom prst="rect">
            <a:avLst/>
          </a:prstGeom>
          <a:noFill/>
        </p:spPr>
        <p:txBody>
          <a:bodyPr wrap="square" rtlCol="0">
            <a:spAutoFit/>
          </a:bodyPr>
          <a:lstStyle/>
          <a:p>
            <a:pPr algn="r"/>
            <a:r>
              <a:rPr lang="en-US" sz="800" dirty="0" smtClean="0">
                <a:solidFill>
                  <a:schemeClr val="bg1"/>
                </a:solidFill>
              </a:rPr>
              <a:t>Photo by  Miriam Harris</a:t>
            </a:r>
            <a:endParaRPr lang="en-US" sz="800" dirty="0">
              <a:solidFill>
                <a:schemeClr val="bg1"/>
              </a:solidFill>
            </a:endParaRPr>
          </a:p>
        </p:txBody>
      </p:sp>
      <p:sp>
        <p:nvSpPr>
          <p:cNvPr id="11" name="TextBox 10"/>
          <p:cNvSpPr txBox="1"/>
          <p:nvPr/>
        </p:nvSpPr>
        <p:spPr>
          <a:xfrm>
            <a:off x="1132001" y="6348297"/>
            <a:ext cx="3485725" cy="215444"/>
          </a:xfrm>
          <a:prstGeom prst="rect">
            <a:avLst/>
          </a:prstGeom>
          <a:noFill/>
        </p:spPr>
        <p:txBody>
          <a:bodyPr wrap="square" rtlCol="0">
            <a:spAutoFit/>
          </a:bodyPr>
          <a:lstStyle/>
          <a:p>
            <a:pPr algn="r"/>
            <a:r>
              <a:rPr lang="en-US" sz="800" dirty="0" smtClean="0">
                <a:solidFill>
                  <a:schemeClr val="bg1"/>
                </a:solidFill>
              </a:rPr>
              <a:t>Photo by  Miriam Harris</a:t>
            </a:r>
            <a:endParaRPr lang="en-US" sz="800" dirty="0">
              <a:solidFill>
                <a:schemeClr val="bg1"/>
              </a:solidFill>
            </a:endParaRPr>
          </a:p>
        </p:txBody>
      </p:sp>
    </p:spTree>
    <p:extLst>
      <p:ext uri="{BB962C8B-B14F-4D97-AF65-F5344CB8AC3E}">
        <p14:creationId xmlns:p14="http://schemas.microsoft.com/office/powerpoint/2010/main" val="23285501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limate">
      <a:dk1>
        <a:sysClr val="windowText" lastClr="000000"/>
      </a:dk1>
      <a:lt1>
        <a:sysClr val="window" lastClr="FFFFFF"/>
      </a:lt1>
      <a:dk2>
        <a:srgbClr val="44546A"/>
      </a:dk2>
      <a:lt2>
        <a:srgbClr val="E7E6E6"/>
      </a:lt2>
      <a:accent1>
        <a:srgbClr val="F0D96A"/>
      </a:accent1>
      <a:accent2>
        <a:srgbClr val="B09F4E"/>
      </a:accent2>
      <a:accent3>
        <a:srgbClr val="716632"/>
      </a:accent3>
      <a:accent4>
        <a:srgbClr val="384BA4"/>
      </a:accent4>
      <a:accent5>
        <a:srgbClr val="5F7AF4"/>
      </a:accent5>
      <a:accent6>
        <a:srgbClr val="BDC9FF"/>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4416</TotalTime>
  <Words>2744</Words>
  <Application>Microsoft Office PowerPoint</Application>
  <PresentationFormat>On-screen Show (4:3)</PresentationFormat>
  <Paragraphs>326</Paragraphs>
  <Slides>25</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Century Gothic</vt:lpstr>
      <vt:lpstr>Helvetica Neue LT Std 65 Medium</vt:lpstr>
      <vt:lpstr>Webdings</vt:lpstr>
      <vt:lpstr>office theme</vt:lpstr>
      <vt:lpstr>Great Lakes Climate II</vt:lpstr>
      <vt:lpstr>Wetlands</vt:lpstr>
      <vt:lpstr>Wetlands</vt:lpstr>
      <vt:lpstr>Wetlands</vt:lpstr>
      <vt:lpstr>Wetlands</vt:lpstr>
      <vt:lpstr>Wetlands</vt:lpstr>
      <vt:lpstr>Great Lakes</vt:lpstr>
      <vt:lpstr>Water Levels in the Great Lakes</vt:lpstr>
      <vt:lpstr>Community Concerns</vt:lpstr>
      <vt:lpstr>Project Partners</vt:lpstr>
      <vt:lpstr>Objectives</vt:lpstr>
      <vt:lpstr>Study Area &amp; Study Period</vt:lpstr>
      <vt:lpstr>Methodology</vt:lpstr>
      <vt:lpstr>Methodology</vt:lpstr>
      <vt:lpstr>Methodology</vt:lpstr>
      <vt:lpstr>Results: Classified Maps Georgian Bay</vt:lpstr>
      <vt:lpstr>Results: Wetland vs Non-Wetland Maps</vt:lpstr>
      <vt:lpstr>Results: Wetlands Extent Change Maps</vt:lpstr>
      <vt:lpstr>Results: Comparison with SOLRIS</vt:lpstr>
      <vt:lpstr>Results: Classified Maps Southern Lake Ontario</vt:lpstr>
      <vt:lpstr>Results: Comparison </vt:lpstr>
      <vt:lpstr>Conclusions</vt:lpstr>
      <vt:lpstr>Benefits of Research</vt:lpstr>
      <vt:lpstr>Acknowledgements</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dc:creator>
  <cp:lastModifiedBy>peter hawman</cp:lastModifiedBy>
  <cp:revision>285</cp:revision>
  <dcterms:created xsi:type="dcterms:W3CDTF">2014-05-22T17:39:16Z</dcterms:created>
  <dcterms:modified xsi:type="dcterms:W3CDTF">2015-04-15T20:47:23Z</dcterms:modified>
</cp:coreProperties>
</file>